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  <p:sldMasterId id="2147483675" r:id="rId5"/>
  </p:sldMasterIdLst>
  <p:notesMasterIdLst>
    <p:notesMasterId r:id="rId17"/>
  </p:notesMasterIdLst>
  <p:handoutMasterIdLst>
    <p:handoutMasterId r:id="rId18"/>
  </p:handoutMasterIdLst>
  <p:sldIdLst>
    <p:sldId id="542" r:id="rId6"/>
    <p:sldId id="2134805196" r:id="rId7"/>
    <p:sldId id="2134805213" r:id="rId8"/>
    <p:sldId id="2134805201" r:id="rId9"/>
    <p:sldId id="2134805288" r:id="rId10"/>
    <p:sldId id="2134805198" r:id="rId11"/>
    <p:sldId id="2134805287" r:id="rId12"/>
    <p:sldId id="256" r:id="rId13"/>
    <p:sldId id="2134805284" r:id="rId14"/>
    <p:sldId id="2134805285" r:id="rId15"/>
    <p:sldId id="2134805277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OUACHI Leïla" initials="CL" lastIdx="9" clrIdx="0">
    <p:extLst>
      <p:ext uri="{19B8F6BF-5375-455C-9EA6-DF929625EA0E}">
        <p15:presenceInfo xmlns:p15="http://schemas.microsoft.com/office/powerpoint/2012/main" userId="S::leila.chaouachi@wavestone.com::ce5399c4-109a-4614-b0ee-891059aff845" providerId="AD"/>
      </p:ext>
    </p:extLst>
  </p:cmAuthor>
  <p:cmAuthor id="2" name="LOEGEL Olga" initials="LO" lastIdx="4" clrIdx="1">
    <p:extLst>
      <p:ext uri="{19B8F6BF-5375-455C-9EA6-DF929625EA0E}">
        <p15:presenceInfo xmlns:p15="http://schemas.microsoft.com/office/powerpoint/2012/main" userId="S::olga.loegel@wavestone.com::9bd9e843-6696-44c7-b65f-eff86e98a558" providerId="AD"/>
      </p:ext>
    </p:extLst>
  </p:cmAuthor>
  <p:cmAuthor id="3" name="DE BADEREAU Matthieu" initials="DBM" lastIdx="4" clrIdx="2">
    <p:extLst>
      <p:ext uri="{19B8F6BF-5375-455C-9EA6-DF929625EA0E}">
        <p15:presenceInfo xmlns:p15="http://schemas.microsoft.com/office/powerpoint/2012/main" userId="S::matthieu.debadereau@wavestone.com::71c00314-8811-43fb-ac62-d10c88a49df8" providerId="AD"/>
      </p:ext>
    </p:extLst>
  </p:cmAuthor>
  <p:cmAuthor id="4" name="ORLIAC Nicolas" initials="ON" lastIdx="3" clrIdx="3">
    <p:extLst>
      <p:ext uri="{19B8F6BF-5375-455C-9EA6-DF929625EA0E}">
        <p15:presenceInfo xmlns:p15="http://schemas.microsoft.com/office/powerpoint/2012/main" userId="S::nicolas.orliac@wavestone.com::b91fed76-7121-4ba2-a50a-e7ebaf5894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60"/>
    <a:srgbClr val="D5FFF4"/>
    <a:srgbClr val="005841"/>
    <a:srgbClr val="19A942"/>
    <a:srgbClr val="00C28F"/>
    <a:srgbClr val="03BF7C"/>
    <a:srgbClr val="055325"/>
    <a:srgbClr val="D9D9D9"/>
    <a:srgbClr val="95FFE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297AA-6B66-4350-B702-E11385AE3B04}" v="116" dt="2022-06-28T09:23:07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SOT Pernelle" userId="fffe8db3-89cd-4242-b871-65a2ff2faeee" providerId="ADAL" clId="{337297AA-6B66-4350-B702-E11385AE3B04}"/>
    <pc:docChg chg="undo custSel modSld">
      <pc:chgData name="MUSSOT Pernelle" userId="fffe8db3-89cd-4242-b871-65a2ff2faeee" providerId="ADAL" clId="{337297AA-6B66-4350-B702-E11385AE3B04}" dt="2022-06-28T09:23:07.883" v="165" actId="729"/>
      <pc:docMkLst>
        <pc:docMk/>
      </pc:docMkLst>
      <pc:sldChg chg="mod modShow">
        <pc:chgData name="MUSSOT Pernelle" userId="fffe8db3-89cd-4242-b871-65a2ff2faeee" providerId="ADAL" clId="{337297AA-6B66-4350-B702-E11385AE3B04}" dt="2022-06-28T09:23:07.883" v="165" actId="729"/>
        <pc:sldMkLst>
          <pc:docMk/>
          <pc:sldMk cId="1358562110" sldId="2134805228"/>
        </pc:sldMkLst>
      </pc:sldChg>
      <pc:sldChg chg="modSp mod">
        <pc:chgData name="MUSSOT Pernelle" userId="fffe8db3-89cd-4242-b871-65a2ff2faeee" providerId="ADAL" clId="{337297AA-6B66-4350-B702-E11385AE3B04}" dt="2022-06-28T09:23:01.453" v="164" actId="20577"/>
        <pc:sldMkLst>
          <pc:docMk/>
          <pc:sldMk cId="2653919404" sldId="2134805284"/>
        </pc:sldMkLst>
        <pc:spChg chg="mod">
          <ac:chgData name="MUSSOT Pernelle" userId="fffe8db3-89cd-4242-b871-65a2ff2faeee" providerId="ADAL" clId="{337297AA-6B66-4350-B702-E11385AE3B04}" dt="2022-06-28T09:20:37.925" v="94" actId="404"/>
          <ac:spMkLst>
            <pc:docMk/>
            <pc:sldMk cId="2653919404" sldId="2134805284"/>
            <ac:spMk id="38" creationId="{AE423C85-BDDD-45F3-8896-B7EDA8D84856}"/>
          </ac:spMkLst>
        </pc:spChg>
        <pc:spChg chg="mod">
          <ac:chgData name="MUSSOT Pernelle" userId="fffe8db3-89cd-4242-b871-65a2ff2faeee" providerId="ADAL" clId="{337297AA-6B66-4350-B702-E11385AE3B04}" dt="2022-06-28T09:20:25.083" v="87" actId="108"/>
          <ac:spMkLst>
            <pc:docMk/>
            <pc:sldMk cId="2653919404" sldId="2134805284"/>
            <ac:spMk id="39" creationId="{1EDFB4E6-6A8E-4BAB-961F-BD30227D0074}"/>
          </ac:spMkLst>
        </pc:spChg>
        <pc:spChg chg="mod">
          <ac:chgData name="MUSSOT Pernelle" userId="fffe8db3-89cd-4242-b871-65a2ff2faeee" providerId="ADAL" clId="{337297AA-6B66-4350-B702-E11385AE3B04}" dt="2022-06-28T09:20:25.083" v="87" actId="108"/>
          <ac:spMkLst>
            <pc:docMk/>
            <pc:sldMk cId="2653919404" sldId="2134805284"/>
            <ac:spMk id="40" creationId="{60B3A03B-3CF7-4906-AC14-BE4FB1E76A39}"/>
          </ac:spMkLst>
        </pc:spChg>
        <pc:spChg chg="mod">
          <ac:chgData name="MUSSOT Pernelle" userId="fffe8db3-89cd-4242-b871-65a2ff2faeee" providerId="ADAL" clId="{337297AA-6B66-4350-B702-E11385AE3B04}" dt="2022-06-28T09:20:25.083" v="87" actId="108"/>
          <ac:spMkLst>
            <pc:docMk/>
            <pc:sldMk cId="2653919404" sldId="2134805284"/>
            <ac:spMk id="41" creationId="{FA83A3AB-8988-454D-BA8C-F49F2F47F756}"/>
          </ac:spMkLst>
        </pc:spChg>
        <pc:spChg chg="mod">
          <ac:chgData name="MUSSOT Pernelle" userId="fffe8db3-89cd-4242-b871-65a2ff2faeee" providerId="ADAL" clId="{337297AA-6B66-4350-B702-E11385AE3B04}" dt="2022-06-28T09:22:12.859" v="133"/>
          <ac:spMkLst>
            <pc:docMk/>
            <pc:sldMk cId="2653919404" sldId="2134805284"/>
            <ac:spMk id="43" creationId="{6309D3C6-7102-47C9-8147-44A1B07CBAF4}"/>
          </ac:spMkLst>
        </pc:spChg>
        <pc:spChg chg="mod">
          <ac:chgData name="MUSSOT Pernelle" userId="fffe8db3-89cd-4242-b871-65a2ff2faeee" providerId="ADAL" clId="{337297AA-6B66-4350-B702-E11385AE3B04}" dt="2022-06-28T09:17:53.105" v="31" actId="20577"/>
          <ac:spMkLst>
            <pc:docMk/>
            <pc:sldMk cId="2653919404" sldId="2134805284"/>
            <ac:spMk id="44" creationId="{E3016176-352E-4654-8373-DBCC0BE3E466}"/>
          </ac:spMkLst>
        </pc:spChg>
        <pc:spChg chg="mod">
          <ac:chgData name="MUSSOT Pernelle" userId="fffe8db3-89cd-4242-b871-65a2ff2faeee" providerId="ADAL" clId="{337297AA-6B66-4350-B702-E11385AE3B04}" dt="2022-06-28T09:23:01.453" v="164" actId="20577"/>
          <ac:spMkLst>
            <pc:docMk/>
            <pc:sldMk cId="2653919404" sldId="2134805284"/>
            <ac:spMk id="48" creationId="{98570CED-1377-4B9F-A44F-032F0B125683}"/>
          </ac:spMkLst>
        </pc:spChg>
        <pc:spChg chg="mod">
          <ac:chgData name="MUSSOT Pernelle" userId="fffe8db3-89cd-4242-b871-65a2ff2faeee" providerId="ADAL" clId="{337297AA-6B66-4350-B702-E11385AE3B04}" dt="2022-06-28T09:21:14.719" v="106"/>
          <ac:spMkLst>
            <pc:docMk/>
            <pc:sldMk cId="2653919404" sldId="2134805284"/>
            <ac:spMk id="49" creationId="{84F9D5D2-2E2F-44BD-A4A5-E613D6FCEB4C}"/>
          </ac:spMkLst>
        </pc:spChg>
        <pc:spChg chg="mod">
          <ac:chgData name="MUSSOT Pernelle" userId="fffe8db3-89cd-4242-b871-65a2ff2faeee" providerId="ADAL" clId="{337297AA-6B66-4350-B702-E11385AE3B04}" dt="2022-06-28T09:22:40.526" v="139" actId="114"/>
          <ac:spMkLst>
            <pc:docMk/>
            <pc:sldMk cId="2653919404" sldId="2134805284"/>
            <ac:spMk id="62" creationId="{62FFC6DC-0AA5-46E5-ADC7-6D516A4666C5}"/>
          </ac:spMkLst>
        </pc:spChg>
        <pc:spChg chg="mod">
          <ac:chgData name="MUSSOT Pernelle" userId="fffe8db3-89cd-4242-b871-65a2ff2faeee" providerId="ADAL" clId="{337297AA-6B66-4350-B702-E11385AE3B04}" dt="2022-06-28T09:17:36.027" v="6" actId="20577"/>
          <ac:spMkLst>
            <pc:docMk/>
            <pc:sldMk cId="2653919404" sldId="2134805284"/>
            <ac:spMk id="63" creationId="{DBFABD4F-2109-4CBD-B0D4-B5C5BB734C3A}"/>
          </ac:spMkLst>
        </pc:spChg>
        <pc:spChg chg="mod">
          <ac:chgData name="MUSSOT Pernelle" userId="fffe8db3-89cd-4242-b871-65a2ff2faeee" providerId="ADAL" clId="{337297AA-6B66-4350-B702-E11385AE3B04}" dt="2022-06-28T09:19:41.430" v="63" actId="20577"/>
          <ac:spMkLst>
            <pc:docMk/>
            <pc:sldMk cId="2653919404" sldId="2134805284"/>
            <ac:spMk id="131" creationId="{D4541F98-1D8A-42B2-B796-68CAAC66D5EB}"/>
          </ac:spMkLst>
        </pc:spChg>
        <pc:spChg chg="mod">
          <ac:chgData name="MUSSOT Pernelle" userId="fffe8db3-89cd-4242-b871-65a2ff2faeee" providerId="ADAL" clId="{337297AA-6B66-4350-B702-E11385AE3B04}" dt="2022-06-28T09:19:04.184" v="56" actId="108"/>
          <ac:spMkLst>
            <pc:docMk/>
            <pc:sldMk cId="2653919404" sldId="2134805284"/>
            <ac:spMk id="132" creationId="{996CD830-509E-4C9E-B6DA-B53D8A5CA4B3}"/>
          </ac:spMkLst>
        </pc:spChg>
        <pc:spChg chg="mod">
          <ac:chgData name="MUSSOT Pernelle" userId="fffe8db3-89cd-4242-b871-65a2ff2faeee" providerId="ADAL" clId="{337297AA-6B66-4350-B702-E11385AE3B04}" dt="2022-06-28T09:19:04.184" v="56" actId="108"/>
          <ac:spMkLst>
            <pc:docMk/>
            <pc:sldMk cId="2653919404" sldId="2134805284"/>
            <ac:spMk id="133" creationId="{C90A719D-2DF5-4DAC-BAB5-33E53B74BDCF}"/>
          </ac:spMkLst>
        </pc:spChg>
        <pc:spChg chg="mod">
          <ac:chgData name="MUSSOT Pernelle" userId="fffe8db3-89cd-4242-b871-65a2ff2faeee" providerId="ADAL" clId="{337297AA-6B66-4350-B702-E11385AE3B04}" dt="2022-06-28T09:19:04.184" v="56" actId="108"/>
          <ac:spMkLst>
            <pc:docMk/>
            <pc:sldMk cId="2653919404" sldId="2134805284"/>
            <ac:spMk id="134" creationId="{FB4D26EB-089C-4EC5-96CC-7FBB9D3CC356}"/>
          </ac:spMkLst>
        </pc:spChg>
        <pc:spChg chg="mod">
          <ac:chgData name="MUSSOT Pernelle" userId="fffe8db3-89cd-4242-b871-65a2ff2faeee" providerId="ADAL" clId="{337297AA-6B66-4350-B702-E11385AE3B04}" dt="2022-06-28T09:22:57.608" v="153" actId="20577"/>
          <ac:spMkLst>
            <pc:docMk/>
            <pc:sldMk cId="2653919404" sldId="2134805284"/>
            <ac:spMk id="136" creationId="{F159AE97-1711-430F-B693-D45EB9B38833}"/>
          </ac:spMkLst>
        </pc:spChg>
        <pc:spChg chg="mod">
          <ac:chgData name="MUSSOT Pernelle" userId="fffe8db3-89cd-4242-b871-65a2ff2faeee" providerId="ADAL" clId="{337297AA-6B66-4350-B702-E11385AE3B04}" dt="2022-06-28T09:20:57.379" v="103" actId="108"/>
          <ac:spMkLst>
            <pc:docMk/>
            <pc:sldMk cId="2653919404" sldId="2134805284"/>
            <ac:spMk id="138" creationId="{9B1A9600-702E-4E38-8E7A-DC3A1D0FC21D}"/>
          </ac:spMkLst>
        </pc:spChg>
        <pc:spChg chg="mod">
          <ac:chgData name="MUSSOT Pernelle" userId="fffe8db3-89cd-4242-b871-65a2ff2faeee" providerId="ADAL" clId="{337297AA-6B66-4350-B702-E11385AE3B04}" dt="2022-06-28T09:20:57.379" v="103" actId="108"/>
          <ac:spMkLst>
            <pc:docMk/>
            <pc:sldMk cId="2653919404" sldId="2134805284"/>
            <ac:spMk id="139" creationId="{97F05AC8-1A70-495E-BEA5-62F4FB6D12CC}"/>
          </ac:spMkLst>
        </pc:spChg>
        <pc:spChg chg="mod">
          <ac:chgData name="MUSSOT Pernelle" userId="fffe8db3-89cd-4242-b871-65a2ff2faeee" providerId="ADAL" clId="{337297AA-6B66-4350-B702-E11385AE3B04}" dt="2022-06-28T09:20:57.379" v="103" actId="108"/>
          <ac:spMkLst>
            <pc:docMk/>
            <pc:sldMk cId="2653919404" sldId="2134805284"/>
            <ac:spMk id="140" creationId="{61E02F0A-5A7E-40EB-AAA6-125ED534DA8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8A5DE95-3DD2-417F-A5AB-94DA627316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E48CB12-0156-485B-B415-8B106E3634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381FC-96C2-4C65-B565-D9226A792C55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1738B1-DED0-4E4C-89F3-6685AA4A8F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A89638-B984-4A67-AE99-DE31BCCE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32478-1D62-43AF-9891-33224B8938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17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BB802-D885-46A9-888E-7DAB9E2B00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88850-A666-46AC-92AF-BEE367F9E3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58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005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227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7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fr-FR" sz="2000" b="0" strike="noStrike" spc="-1" dirty="0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2661E3C-FDEE-43F1-ADDB-D4DB20656EA6}" type="slidenum">
              <a:rPr lang="fr-FR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fr-F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6490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344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88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logie.gouv.fr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566011"/>
            <a:ext cx="11232000" cy="767979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/>
              <a:t>Agence pour l’informatique financière de l’État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34294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03/12/2020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Démonstrateurs d’IA dans les territoires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56495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25354" y="963015"/>
            <a:ext cx="11342769" cy="936773"/>
          </a:xfrm>
        </p:spPr>
        <p:txBody>
          <a:bodyPr lIns="108000" tIns="0" rIns="108000" bIns="0"/>
          <a:lstStyle>
            <a:lvl1pPr>
              <a:defRPr sz="2200" baseline="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Complete with a title here that carries your message on two lines at most for more readability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25354" y="144314"/>
            <a:ext cx="11342769" cy="260350"/>
          </a:xfrm>
          <a:prstGeom prst="rect">
            <a:avLst/>
          </a:prstGeom>
        </p:spPr>
        <p:txBody>
          <a:bodyPr lIns="108000" tIns="0" rIns="108000" bIns="0" anchor="b"/>
          <a:lstStyle>
            <a:lvl1pPr>
              <a:spcBef>
                <a:spcPts val="0"/>
              </a:spcBef>
              <a:defRPr sz="1000" i="0" cap="all" baseline="0">
                <a:solidFill>
                  <a:schemeClr val="accent4"/>
                </a:solidFill>
                <a:latin typeface="+mj-lt"/>
              </a:defRPr>
            </a:lvl1pPr>
            <a:lvl2pPr>
              <a:defRPr sz="1000"/>
            </a:lvl2pPr>
          </a:lstStyle>
          <a:p>
            <a:pPr lvl="0"/>
            <a:r>
              <a:rPr lang="en-US" noProof="0"/>
              <a:t>Insert a top title here - must not exceed 1 line</a:t>
            </a:r>
          </a:p>
        </p:txBody>
      </p:sp>
    </p:spTree>
    <p:extLst>
      <p:ext uri="{BB962C8B-B14F-4D97-AF65-F5344CB8AC3E}">
        <p14:creationId xmlns:p14="http://schemas.microsoft.com/office/powerpoint/2010/main" val="150683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SG/SNUM/DPTN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332989"/>
            <a:ext cx="11232000" cy="256467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6" y="639819"/>
            <a:ext cx="20859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0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Démonstrateurs d’IA dans les territoires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12808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FF4E19-E17A-420B-9AD7-954E3DE8A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Agence pour l’informatique financière de l’État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F1FAC8-890D-4A73-9B77-80764BE41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2">
            <a:extLst>
              <a:ext uri="{FF2B5EF4-FFF2-40B4-BE49-F238E27FC236}">
                <a16:creationId xmlns:a16="http://schemas.microsoft.com/office/drawing/2014/main" id="{41F524E3-9D2F-4621-9015-A4B3CAB1E101}"/>
              </a:ext>
            </a:extLst>
          </p:cNvPr>
          <p:cNvSpPr txBox="1">
            <a:spLocks/>
          </p:cNvSpPr>
          <p:nvPr userDrawn="1"/>
        </p:nvSpPr>
        <p:spPr bwMode="gray">
          <a:xfrm rot="20085451">
            <a:off x="405100" y="1906300"/>
            <a:ext cx="11381800" cy="3045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0" b="0" i="1" u="none">
                <a:solidFill>
                  <a:schemeClr val="bg1">
                    <a:lumMod val="85000"/>
                  </a:schemeClr>
                </a:solidFill>
              </a:rPr>
              <a:t>PROJET</a:t>
            </a:r>
          </a:p>
        </p:txBody>
      </p:sp>
    </p:spTree>
    <p:extLst>
      <p:ext uri="{BB962C8B-B14F-4D97-AF65-F5344CB8AC3E}">
        <p14:creationId xmlns:p14="http://schemas.microsoft.com/office/powerpoint/2010/main" val="403222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9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03/12/2020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>
                <a:latin typeface="Marianne" panose="02000000000000000000" pitchFamily="50" charset="0"/>
              </a:defRPr>
            </a:lvl1pPr>
          </a:lstStyle>
          <a:p>
            <a:r>
              <a:rPr lang="fr-FR"/>
              <a:t>Démonstrateurs d’IA dans les territoires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08" y="820380"/>
            <a:ext cx="3375828" cy="177269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909637" y="2945924"/>
            <a:ext cx="8097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latin typeface="Marianne" panose="02000000000000000000" pitchFamily="50" charset="0"/>
              </a:rPr>
              <a:t>Ministère de la Transition écologique et de la Cohésion des Territoires </a:t>
            </a:r>
          </a:p>
          <a:p>
            <a:r>
              <a:rPr lang="fr-FR">
                <a:latin typeface="Marianne" panose="02000000000000000000" pitchFamily="50" charset="0"/>
              </a:rPr>
              <a:t>Ministère de la Transition énergétique</a:t>
            </a:r>
            <a:endParaRPr lang="fr-FR">
              <a:latin typeface="Marianne" panose="02000000000000000000" pitchFamily="50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81026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r>
              <a:rPr lang="fr-FR" cap="all"/>
              <a:t>05/07/2022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Démonstrateurs d’IA dans les territoires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332989"/>
            <a:ext cx="11232000" cy="256467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96" y="609600"/>
            <a:ext cx="2321781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8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03/12/2020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Démonstrateurs d’IA dans les territoires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67236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03/12/2020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Démonstrateurs d’IA dans les territoires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54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337328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Agence pour l’informatique financière de l’État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11" y="252882"/>
            <a:ext cx="1233770" cy="64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81" r:id="rId4"/>
    <p:sldLayoutId id="2147483683" r:id="rId5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03/12/2020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Démonstrateurs d’IA dans les territoires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283768"/>
            <a:ext cx="1408861" cy="73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0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2" r:id="rId6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4eMIY-vtII" TargetMode="External"/><Relationship Id="rId2" Type="http://schemas.openxmlformats.org/officeDocument/2006/relationships/hyperlink" Target="https://www.youtube.com/watch?v=6Ql67vQAFws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dcinvestissementsdavenir.achatpublic.com/sdm/ent/question/question.do?PCSLID=CSL_2021_CCeO-Mc0lg&amp;cycNum=0" TargetMode="External"/><Relationship Id="rId5" Type="http://schemas.openxmlformats.org/officeDocument/2006/relationships/hyperlink" Target="https://cdcinvestissementsdavenir.achatpublic.com/sdm/ent/gen/ent_detail.do?selected=0&amp;PCSLID=CSL_2021_CCeO-Mc0lg" TargetMode="External"/><Relationship Id="rId4" Type="http://schemas.openxmlformats.org/officeDocument/2006/relationships/hyperlink" Target="https://greentechinnovation.fr/les-acteurs-de-lia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5.png"/><Relationship Id="rId18" Type="http://schemas.openxmlformats.org/officeDocument/2006/relationships/image" Target="../media/image8.png"/><Relationship Id="rId3" Type="http://schemas.openxmlformats.org/officeDocument/2006/relationships/tags" Target="../tags/tag3.xml"/><Relationship Id="rId21" Type="http://schemas.openxmlformats.org/officeDocument/2006/relationships/image" Target="../media/image14.svg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4.png"/><Relationship Id="rId17" Type="http://schemas.openxmlformats.org/officeDocument/2006/relationships/image" Target="../media/image10.svg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svg"/><Relationship Id="rId5" Type="http://schemas.openxmlformats.org/officeDocument/2006/relationships/tags" Target="../tags/tag5.xml"/><Relationship Id="rId15" Type="http://schemas.openxmlformats.org/officeDocument/2006/relationships/image" Target="../media/image6.png"/><Relationship Id="rId23" Type="http://schemas.openxmlformats.org/officeDocument/2006/relationships/image" Target="../media/image16.svg"/><Relationship Id="rId10" Type="http://schemas.openxmlformats.org/officeDocument/2006/relationships/image" Target="../media/image3.png"/><Relationship Id="rId19" Type="http://schemas.openxmlformats.org/officeDocument/2006/relationships/image" Target="../media/image12.svg"/><Relationship Id="rId4" Type="http://schemas.openxmlformats.org/officeDocument/2006/relationships/tags" Target="../tags/tag4.xml"/><Relationship Id="rId9" Type="http://schemas.openxmlformats.org/officeDocument/2006/relationships/image" Target="../media/image2.png"/><Relationship Id="rId14" Type="http://schemas.openxmlformats.org/officeDocument/2006/relationships/image" Target="../media/image7.svg"/><Relationship Id="rId2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13" Type="http://schemas.openxmlformats.org/officeDocument/2006/relationships/image" Target="../media/image5.png"/><Relationship Id="rId18" Type="http://schemas.openxmlformats.org/officeDocument/2006/relationships/image" Target="../media/image11.png"/><Relationship Id="rId3" Type="http://schemas.openxmlformats.org/officeDocument/2006/relationships/tags" Target="../tags/tag9.xml"/><Relationship Id="rId21" Type="http://schemas.openxmlformats.org/officeDocument/2006/relationships/image" Target="../media/image20.svg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4.png"/><Relationship Id="rId17" Type="http://schemas.openxmlformats.org/officeDocument/2006/relationships/image" Target="../media/image10.svg"/><Relationship Id="rId2" Type="http://schemas.openxmlformats.org/officeDocument/2006/relationships/tags" Target="../tags/tag8.xml"/><Relationship Id="rId16" Type="http://schemas.openxmlformats.org/officeDocument/2006/relationships/image" Target="../media/image7.png"/><Relationship Id="rId20" Type="http://schemas.openxmlformats.org/officeDocument/2006/relationships/image" Target="../media/image12.pn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4.svg"/><Relationship Id="rId5" Type="http://schemas.openxmlformats.org/officeDocument/2006/relationships/tags" Target="../tags/tag11.xml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19" Type="http://schemas.openxmlformats.org/officeDocument/2006/relationships/image" Target="../media/image18.svg"/><Relationship Id="rId4" Type="http://schemas.openxmlformats.org/officeDocument/2006/relationships/tags" Target="../tags/tag10.xml"/><Relationship Id="rId9" Type="http://schemas.openxmlformats.org/officeDocument/2006/relationships/image" Target="../media/image2.png"/><Relationship Id="rId1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13" Type="http://schemas.openxmlformats.org/officeDocument/2006/relationships/image" Target="../media/image5.png"/><Relationship Id="rId18" Type="http://schemas.openxmlformats.org/officeDocument/2006/relationships/image" Target="../media/image14.png"/><Relationship Id="rId3" Type="http://schemas.openxmlformats.org/officeDocument/2006/relationships/tags" Target="../tags/tag15.xml"/><Relationship Id="rId21" Type="http://schemas.openxmlformats.org/officeDocument/2006/relationships/image" Target="../media/image33.svg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4.png"/><Relationship Id="rId17" Type="http://schemas.openxmlformats.org/officeDocument/2006/relationships/image" Target="../media/image10.svg"/><Relationship Id="rId25" Type="http://schemas.openxmlformats.org/officeDocument/2006/relationships/image" Target="../media/image37.svg"/><Relationship Id="rId2" Type="http://schemas.openxmlformats.org/officeDocument/2006/relationships/tags" Target="../tags/tag14.xml"/><Relationship Id="rId16" Type="http://schemas.openxmlformats.org/officeDocument/2006/relationships/image" Target="../media/image7.png"/><Relationship Id="rId20" Type="http://schemas.openxmlformats.org/officeDocument/2006/relationships/image" Target="../media/image15.png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image" Target="../media/image4.svg"/><Relationship Id="rId24" Type="http://schemas.openxmlformats.org/officeDocument/2006/relationships/image" Target="../media/image17.png"/><Relationship Id="rId5" Type="http://schemas.openxmlformats.org/officeDocument/2006/relationships/tags" Target="../tags/tag17.xml"/><Relationship Id="rId15" Type="http://schemas.openxmlformats.org/officeDocument/2006/relationships/image" Target="../media/image6.png"/><Relationship Id="rId23" Type="http://schemas.openxmlformats.org/officeDocument/2006/relationships/image" Target="../media/image35.svg"/><Relationship Id="rId10" Type="http://schemas.openxmlformats.org/officeDocument/2006/relationships/image" Target="../media/image3.png"/><Relationship Id="rId19" Type="http://schemas.openxmlformats.org/officeDocument/2006/relationships/image" Target="../media/image31.svg"/><Relationship Id="rId4" Type="http://schemas.openxmlformats.org/officeDocument/2006/relationships/tags" Target="../tags/tag16.xml"/><Relationship Id="rId9" Type="http://schemas.openxmlformats.org/officeDocument/2006/relationships/image" Target="../media/image2.png"/><Relationship Id="rId14" Type="http://schemas.openxmlformats.org/officeDocument/2006/relationships/image" Target="../media/image7.svg"/><Relationship Id="rId22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13" Type="http://schemas.openxmlformats.org/officeDocument/2006/relationships/image" Target="../media/image5.png"/><Relationship Id="rId18" Type="http://schemas.openxmlformats.org/officeDocument/2006/relationships/image" Target="../media/image11.png"/><Relationship Id="rId3" Type="http://schemas.openxmlformats.org/officeDocument/2006/relationships/tags" Target="../tags/tag21.xml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4.png"/><Relationship Id="rId17" Type="http://schemas.openxmlformats.org/officeDocument/2006/relationships/image" Target="../media/image10.svg"/><Relationship Id="rId2" Type="http://schemas.openxmlformats.org/officeDocument/2006/relationships/tags" Target="../tags/tag20.xml"/><Relationship Id="rId16" Type="http://schemas.openxmlformats.org/officeDocument/2006/relationships/image" Target="../media/image7.png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image" Target="../media/image4.svg"/><Relationship Id="rId5" Type="http://schemas.openxmlformats.org/officeDocument/2006/relationships/tags" Target="../tags/tag23.xml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19" Type="http://schemas.openxmlformats.org/officeDocument/2006/relationships/image" Target="../media/image18.svg"/><Relationship Id="rId4" Type="http://schemas.openxmlformats.org/officeDocument/2006/relationships/tags" Target="../tags/tag22.xml"/><Relationship Id="rId9" Type="http://schemas.openxmlformats.org/officeDocument/2006/relationships/image" Target="../media/image2.png"/><Relationship Id="rId1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sz="2667" dirty="0">
                <a:solidFill>
                  <a:schemeClr val="accent1">
                    <a:lumMod val="90000"/>
                    <a:lumOff val="10000"/>
                  </a:schemeClr>
                </a:solidFill>
                <a:cs typeface="Arial" panose="020B0604020202020204" pitchFamily="34" charset="0"/>
              </a:rPr>
              <a:t>communauté des acteurs de l’IA dans les territoires pour la transition écologique</a:t>
            </a:r>
          </a:p>
          <a:p>
            <a:pPr algn="ctr"/>
            <a:endParaRPr lang="fr-FR" sz="2133" dirty="0">
              <a:cs typeface="Arial" panose="020B0604020202020204" pitchFamily="34" charset="0"/>
            </a:endParaRPr>
          </a:p>
          <a:p>
            <a:pPr algn="ctr"/>
            <a:r>
              <a:rPr lang="fr-FR" sz="2133" dirty="0">
                <a:cs typeface="Arial" panose="020B0604020202020204" pitchFamily="34" charset="0"/>
              </a:rPr>
              <a:t>Webinaire du 22 septembre 2022</a:t>
            </a:r>
            <a:endParaRPr lang="fr-FR" sz="2133" dirty="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4">
            <a:extLst>
              <a:ext uri="{FF2B5EF4-FFF2-40B4-BE49-F238E27FC236}">
                <a16:creationId xmlns:a16="http://schemas.microsoft.com/office/drawing/2014/main" id="{E241F207-F710-4C0A-9FBF-F05C85303EE6}"/>
              </a:ext>
            </a:extLst>
          </p:cNvPr>
          <p:cNvSpPr txBox="1">
            <a:spLocks/>
          </p:cNvSpPr>
          <p:nvPr/>
        </p:nvSpPr>
        <p:spPr>
          <a:xfrm>
            <a:off x="10392000" y="6492300"/>
            <a:ext cx="1800000" cy="480000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33122C9-A0B9-462F-8757-0847AD287B63}" type="slidenum">
              <a:rPr lang="fr-FR" sz="1000" b="1"/>
              <a:pPr algn="r"/>
              <a:t>1</a:t>
            </a:fld>
            <a:endParaRPr lang="fr-FR" sz="1000" b="1"/>
          </a:p>
        </p:txBody>
      </p:sp>
      <p:sp>
        <p:nvSpPr>
          <p:cNvPr id="3" name="Rectangle 2"/>
          <p:cNvSpPr/>
          <p:nvPr/>
        </p:nvSpPr>
        <p:spPr>
          <a:xfrm>
            <a:off x="263769" y="6387515"/>
            <a:ext cx="11764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Une </a:t>
            </a:r>
            <a:r>
              <a:rPr lang="fr-FR" b="1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adresse mail pour toutes vos questions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: </a:t>
            </a:r>
            <a:r>
              <a:rPr lang="fr-FR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ia.ecolab.sri.cgdd@developpement-durable.gouv.fr</a:t>
            </a:r>
            <a:endParaRPr lang="fr-FR" i="1" u="sng" dirty="0">
              <a:solidFill>
                <a:schemeClr val="tx1">
                  <a:lumMod val="75000"/>
                  <a:lumOff val="2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7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41">
            <a:extLst>
              <a:ext uri="{FF2B5EF4-FFF2-40B4-BE49-F238E27FC236}">
                <a16:creationId xmlns:a16="http://schemas.microsoft.com/office/drawing/2014/main" id="{743A7CC3-83DC-4D86-9D5A-9C713787BF33}"/>
              </a:ext>
            </a:extLst>
          </p:cNvPr>
          <p:cNvSpPr>
            <a:spLocks/>
          </p:cNvSpPr>
          <p:nvPr/>
        </p:nvSpPr>
        <p:spPr>
          <a:xfrm>
            <a:off x="735291" y="1263192"/>
            <a:ext cx="10838400" cy="4997188"/>
          </a:xfrm>
          <a:prstGeom prst="roundRect">
            <a:avLst>
              <a:gd name="adj" fmla="val 799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fr-FR" sz="1400" b="1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b="1" kern="0" dirty="0">
                <a:solidFill>
                  <a:schemeClr val="tx1"/>
                </a:solidFill>
                <a:latin typeface="Marianne" panose="02000000000000000000" pitchFamily="2" charset="0"/>
              </a:rPr>
              <a:t>Pour en savoir plus :</a:t>
            </a:r>
            <a:endParaRPr lang="fr-FR" sz="1400" b="1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 err="1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Replay</a:t>
            </a: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du webinaire de lancement de la communauté des acteurs de l’IA : 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  <a:hlinkClick r:id="rId2"/>
              </a:rPr>
              <a:t>https://www.youtube.com/watch?v=6Ql67vQAFws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</a:t>
            </a:r>
            <a:endParaRPr lang="fr-FR" sz="1400" kern="0" dirty="0">
              <a:solidFill>
                <a:schemeClr val="tx1">
                  <a:lumMod val="75000"/>
                  <a:lumOff val="25000"/>
                </a:schemeClr>
              </a:solidFill>
              <a:latin typeface="Marianne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 err="1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Replay</a:t>
            </a: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du webinaire du 5 juillet : </a:t>
            </a: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  <a:hlinkClick r:id="rId3"/>
              </a:rPr>
              <a:t>https://www.youtube.com/watch?v=14eMIY-vtII</a:t>
            </a: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Notre site dédié : 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  <a:hlinkClick r:id="rId4"/>
              </a:rPr>
              <a:t>https://greentechinnovation.fr/les-acteurs-de-lia/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</a:t>
            </a:r>
            <a:endParaRPr lang="fr-FR" sz="1400" b="1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b="1" kern="0" dirty="0">
                <a:solidFill>
                  <a:schemeClr val="tx1"/>
                </a:solidFill>
                <a:latin typeface="Marianne" panose="02000000000000000000" pitchFamily="2" charset="0"/>
              </a:rPr>
              <a:t>Pour candidater: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Fiche de la consultation de l’AAP « Démonstrateurs IA » - Banque des Territoires (Groupe Caisse des Dépôts)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  <a:hlinkClick r:id="rId5"/>
              </a:rPr>
              <a:t>https://cdcinvestissementsdavenir.achatpublic.com/sdm/ent/gen/ent_detail.do?selected=0&amp;PCSLID=CSL_2021_CCeO-Mc0lg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Onglet Questions - Réponses  - Banque des Territoires (Groupe Caisse des Dépôts)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  <a:hlinkClick r:id="rId6"/>
              </a:rPr>
              <a:t>https://cdcinvestissementsdavenir.achatpublic.com/sdm/ent/question/question.do?PCSLID=CSL_2021_CCeO-Mc0lg&amp;cycNum=0</a:t>
            </a: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FR" sz="1400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	</a:t>
            </a:r>
            <a:endParaRPr lang="fr-FR" sz="1400" kern="0" dirty="0">
              <a:solidFill>
                <a:schemeClr val="tx1">
                  <a:lumMod val="75000"/>
                  <a:lumOff val="2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8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6E3DA7-4D47-4DE0-BB75-D35D85D4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52000" y="6378000"/>
            <a:ext cx="1560000" cy="480000"/>
          </a:xfrm>
        </p:spPr>
        <p:txBody>
          <a:bodyPr anchor="ctr">
            <a:normAutofit/>
          </a:bodyPr>
          <a:lstStyle/>
          <a:p>
            <a:pPr algn="r">
              <a:spcAft>
                <a:spcPts val="600"/>
              </a:spcAft>
            </a:pPr>
            <a:r>
              <a:rPr lang="fr-FR" cap="all" dirty="0"/>
              <a:t>19/09/2022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FD1C6D-7D1C-43D1-BFF5-8AF73961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00" y="6378000"/>
            <a:ext cx="7872000" cy="4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Démonstrateurs d’IA dans les territoires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8C7BEE-FE67-4886-8548-FF38EF8BA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1477" y="6454077"/>
            <a:ext cx="1800000" cy="4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33122C9-A0B9-462F-8757-0847AD287B63}" type="slidenum">
              <a:rPr lang="fr-FR" smtClean="0"/>
              <a:pPr>
                <a:spcAft>
                  <a:spcPts val="600"/>
                </a:spcAft>
              </a:pPr>
              <a:t>11</a:t>
            </a:fld>
            <a:endParaRPr lang="fr-FR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92473A31-5CB0-4581-9B6E-369EA545367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46176"/>
            <a:ext cx="12192000" cy="5231823"/>
          </a:xfrm>
          <a:prstGeom prst="rect">
            <a:avLst/>
          </a:prstGeom>
        </p:spPr>
      </p:pic>
      <p:sp>
        <p:nvSpPr>
          <p:cNvPr id="19" name="TextBox 22">
            <a:extLst>
              <a:ext uri="{FF2B5EF4-FFF2-40B4-BE49-F238E27FC236}">
                <a16:creationId xmlns:a16="http://schemas.microsoft.com/office/drawing/2014/main" id="{0A5CCF11-48FD-4AB5-A7DD-4812438BD0F5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defRPr/>
            </a:pPr>
            <a:r>
              <a:rPr lang="fr-FR" sz="2400" b="1">
                <a:solidFill>
                  <a:srgbClr val="008260"/>
                </a:solidFill>
                <a:latin typeface="Marianne" panose="02000000000000000000" pitchFamily="2" charset="0"/>
              </a:rPr>
              <a:t>Merci à toutes et tous pour votre participation et à bientôt !</a:t>
            </a:r>
          </a:p>
        </p:txBody>
      </p:sp>
    </p:spTree>
    <p:extLst>
      <p:ext uri="{BB962C8B-B14F-4D97-AF65-F5344CB8AC3E}">
        <p14:creationId xmlns:p14="http://schemas.microsoft.com/office/powerpoint/2010/main" val="251988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6">
            <a:extLst>
              <a:ext uri="{FF2B5EF4-FFF2-40B4-BE49-F238E27FC236}">
                <a16:creationId xmlns:a16="http://schemas.microsoft.com/office/drawing/2014/main" id="{0495CB50-11DE-4F84-97BF-A828A2B673E8}"/>
              </a:ext>
            </a:extLst>
          </p:cNvPr>
          <p:cNvSpPr>
            <a:spLocks/>
          </p:cNvSpPr>
          <p:nvPr/>
        </p:nvSpPr>
        <p:spPr bwMode="gray">
          <a:xfrm>
            <a:off x="195687" y="4216516"/>
            <a:ext cx="1562496" cy="1824509"/>
          </a:xfrm>
          <a:custGeom>
            <a:avLst/>
            <a:gdLst>
              <a:gd name="T0" fmla="*/ 337 w 337"/>
              <a:gd name="T1" fmla="*/ 338 h 338"/>
              <a:gd name="T2" fmla="*/ 337 w 337"/>
              <a:gd name="T3" fmla="*/ 169 h 338"/>
              <a:gd name="T4" fmla="*/ 316 w 337"/>
              <a:gd name="T5" fmla="*/ 83 h 338"/>
              <a:gd name="T6" fmla="*/ 169 w 337"/>
              <a:gd name="T7" fmla="*/ 0 h 338"/>
              <a:gd name="T8" fmla="*/ 0 w 337"/>
              <a:gd name="T9" fmla="*/ 0 h 338"/>
              <a:gd name="T10" fmla="*/ 0 w 337"/>
              <a:gd name="T11" fmla="*/ 169 h 338"/>
              <a:gd name="T12" fmla="*/ 22 w 337"/>
              <a:gd name="T13" fmla="*/ 255 h 338"/>
              <a:gd name="T14" fmla="*/ 169 w 337"/>
              <a:gd name="T15" fmla="*/ 338 h 338"/>
              <a:gd name="T16" fmla="*/ 337 w 337"/>
              <a:gd name="T17" fmla="*/ 338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7" h="338">
                <a:moveTo>
                  <a:pt x="337" y="338"/>
                </a:moveTo>
                <a:cubicBezTo>
                  <a:pt x="337" y="169"/>
                  <a:pt x="337" y="169"/>
                  <a:pt x="337" y="169"/>
                </a:cubicBezTo>
                <a:cubicBezTo>
                  <a:pt x="337" y="169"/>
                  <a:pt x="337" y="125"/>
                  <a:pt x="316" y="83"/>
                </a:cubicBezTo>
                <a:cubicBezTo>
                  <a:pt x="288" y="28"/>
                  <a:pt x="238" y="0"/>
                  <a:pt x="16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9"/>
                  <a:pt x="0" y="169"/>
                  <a:pt x="0" y="169"/>
                </a:cubicBezTo>
                <a:cubicBezTo>
                  <a:pt x="0" y="169"/>
                  <a:pt x="1" y="213"/>
                  <a:pt x="22" y="255"/>
                </a:cubicBezTo>
                <a:cubicBezTo>
                  <a:pt x="50" y="310"/>
                  <a:pt x="99" y="338"/>
                  <a:pt x="169" y="338"/>
                </a:cubicBezTo>
                <a:lnTo>
                  <a:pt x="337" y="338"/>
                </a:lnTo>
                <a:close/>
              </a:path>
            </a:pathLst>
          </a:custGeom>
          <a:solidFill>
            <a:srgbClr val="00C28F">
              <a:alpha val="4902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</a:endParaRPr>
          </a:p>
        </p:txBody>
      </p:sp>
      <p:sp>
        <p:nvSpPr>
          <p:cNvPr id="77" name="TextBox 22">
            <a:extLst>
              <a:ext uri="{FF2B5EF4-FFF2-40B4-BE49-F238E27FC236}">
                <a16:creationId xmlns:a16="http://schemas.microsoft.com/office/drawing/2014/main" id="{43CF019A-38A0-40B5-935D-C881FC698685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indent="0" defTabSz="914377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400" b="1">
                <a:solidFill>
                  <a:srgbClr val="008260"/>
                </a:solidFill>
                <a:latin typeface="+mj-lt"/>
              </a:defRPr>
            </a:lvl1pPr>
            <a:lvl2pPr marL="252000" indent="-7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/>
            </a:lvl2pPr>
            <a:lvl3pPr marL="43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/>
            </a:lvl3pPr>
            <a:lvl4pPr marL="61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/>
            </a:lvl4pPr>
            <a:lvl5pPr marL="828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fr-FR" dirty="0"/>
              <a:t>La conjonction de la stratégie nationale IA</a:t>
            </a:r>
          </a:p>
          <a:p>
            <a:pPr algn="ctr"/>
            <a:r>
              <a:rPr lang="fr-FR" dirty="0"/>
              <a:t>et des transitions écologique et énergétique du Gouvernement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1AB404EE-A025-4008-B394-FBF4F013B149}"/>
              </a:ext>
            </a:extLst>
          </p:cNvPr>
          <p:cNvSpPr txBox="1"/>
          <p:nvPr/>
        </p:nvSpPr>
        <p:spPr>
          <a:xfrm>
            <a:off x="368099" y="6406503"/>
            <a:ext cx="12336172" cy="25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/>
            <a:r>
              <a:rPr lang="fr-FR" sz="1067" i="1">
                <a:solidFill>
                  <a:srgbClr val="005841">
                    <a:lumMod val="90000"/>
                    <a:lumOff val="10000"/>
                  </a:srgbClr>
                </a:solidFill>
                <a:latin typeface="Arial"/>
              </a:rPr>
              <a:t>Démonstrateurs d’IA dans les territoires</a:t>
            </a:r>
          </a:p>
        </p:txBody>
      </p:sp>
      <p:pic>
        <p:nvPicPr>
          <p:cNvPr id="106" name="Background-transparency [0]" hidden="1">
            <a:extLst>
              <a:ext uri="{FF2B5EF4-FFF2-40B4-BE49-F238E27FC236}">
                <a16:creationId xmlns:a16="http://schemas.microsoft.com/office/drawing/2014/main" id="{C705CE70-AADE-4E71-AF9A-24B7DE46642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07" name="Graphic 43 [0]" hidden="1">
            <a:extLst>
              <a:ext uri="{FF2B5EF4-FFF2-40B4-BE49-F238E27FC236}">
                <a16:creationId xmlns:a16="http://schemas.microsoft.com/office/drawing/2014/main" id="{01214037-2580-4730-865E-065616E4770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553224" y="3174315"/>
            <a:ext cx="201144" cy="201144"/>
          </a:xfrm>
          <a:prstGeom prst="rect">
            <a:avLst/>
          </a:prstGeom>
        </p:spPr>
      </p:pic>
      <p:pic>
        <p:nvPicPr>
          <p:cNvPr id="110" name="Background-circle-purple [2]" hidden="1">
            <a:extLst>
              <a:ext uri="{FF2B5EF4-FFF2-40B4-BE49-F238E27FC236}">
                <a16:creationId xmlns:a16="http://schemas.microsoft.com/office/drawing/2014/main" id="{7B6EB7B6-4093-4672-B05A-ED17DDD38BB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11" name="Graphic 46 [2]" hidden="1">
            <a:extLst>
              <a:ext uri="{FF2B5EF4-FFF2-40B4-BE49-F238E27FC236}">
                <a16:creationId xmlns:a16="http://schemas.microsoft.com/office/drawing/2014/main" id="{11D9F4F6-2A4A-47E3-AD14-7002D87C28C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562983" y="3178222"/>
            <a:ext cx="201144" cy="201144"/>
          </a:xfrm>
          <a:prstGeom prst="rect">
            <a:avLst/>
          </a:prstGeom>
        </p:spPr>
      </p:pic>
      <p:pic>
        <p:nvPicPr>
          <p:cNvPr id="112" name="Background-purple [3]" hidden="1">
            <a:extLst>
              <a:ext uri="{FF2B5EF4-FFF2-40B4-BE49-F238E27FC236}">
                <a16:creationId xmlns:a16="http://schemas.microsoft.com/office/drawing/2014/main" id="{12DA1226-B70F-44FB-B5CD-A94CCE48E6DE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60949"/>
            <a:ext cx="444428" cy="435690"/>
          </a:xfrm>
          <a:prstGeom prst="rect">
            <a:avLst/>
          </a:prstGeom>
        </p:spPr>
      </p:pic>
      <p:pic>
        <p:nvPicPr>
          <p:cNvPr id="113" name="Graphic 43 [3]" hidden="1">
            <a:extLst>
              <a:ext uri="{FF2B5EF4-FFF2-40B4-BE49-F238E27FC236}">
                <a16:creationId xmlns:a16="http://schemas.microsoft.com/office/drawing/2014/main" id="{10300D92-28BC-4A61-BA34-5655AAD347FF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1559753" y="3178221"/>
            <a:ext cx="201144" cy="201144"/>
          </a:xfrm>
          <a:prstGeom prst="rect">
            <a:avLst/>
          </a:prstGeom>
        </p:spPr>
      </p:pic>
      <p:sp>
        <p:nvSpPr>
          <p:cNvPr id="38" name="Espace réservé du numéro de diapositive 4">
            <a:extLst>
              <a:ext uri="{FF2B5EF4-FFF2-40B4-BE49-F238E27FC236}">
                <a16:creationId xmlns:a16="http://schemas.microsoft.com/office/drawing/2014/main" id="{091ABD52-CDEF-4088-BF49-186878871161}"/>
              </a:ext>
            </a:extLst>
          </p:cNvPr>
          <p:cNvSpPr txBox="1">
            <a:spLocks/>
          </p:cNvSpPr>
          <p:nvPr/>
        </p:nvSpPr>
        <p:spPr>
          <a:xfrm>
            <a:off x="10392000" y="6463480"/>
            <a:ext cx="1800000" cy="480000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33122C9-A0B9-462F-8757-0847AD287B63}" type="slidenum">
              <a:rPr lang="fr-FR" sz="1000" b="1"/>
              <a:pPr algn="r"/>
              <a:t>2</a:t>
            </a:fld>
            <a:endParaRPr lang="fr-FR" sz="1000" b="1"/>
          </a:p>
        </p:txBody>
      </p:sp>
      <p:sp>
        <p:nvSpPr>
          <p:cNvPr id="26" name="Content Placeholder 19">
            <a:extLst>
              <a:ext uri="{FF2B5EF4-FFF2-40B4-BE49-F238E27FC236}">
                <a16:creationId xmlns:a16="http://schemas.microsoft.com/office/drawing/2014/main" id="{EA9C11D7-2B13-4208-8BAC-7CBE5D3FD324}"/>
              </a:ext>
            </a:extLst>
          </p:cNvPr>
          <p:cNvSpPr txBox="1">
            <a:spLocks/>
          </p:cNvSpPr>
          <p:nvPr/>
        </p:nvSpPr>
        <p:spPr bwMode="gray">
          <a:xfrm>
            <a:off x="231770" y="5118605"/>
            <a:ext cx="1490331" cy="1117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Levier </a:t>
            </a:r>
            <a:r>
              <a:rPr kumimoji="0" lang="en-GB" sz="14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opérationnel</a:t>
            </a:r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1DDE133-969D-4A48-8757-14C36D6E4FF9}"/>
              </a:ext>
            </a:extLst>
          </p:cNvPr>
          <p:cNvSpPr>
            <a:spLocks/>
          </p:cNvSpPr>
          <p:nvPr/>
        </p:nvSpPr>
        <p:spPr>
          <a:xfrm>
            <a:off x="1895942" y="2098996"/>
            <a:ext cx="5244978" cy="149349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000" tIns="108000" rIns="216000" bIns="216000" numCol="1" spcCol="1270" anchor="t" anchorCtr="0">
            <a:noAutofit/>
          </a:bodyPr>
          <a:lstStyle/>
          <a:p>
            <a:pPr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Faisant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suite à la mission Villani, le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Gouvernement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lancé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2018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une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stratégie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nationale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pour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l’IA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200" b="0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</a:t>
            </a:r>
          </a:p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§"/>
            </a:pPr>
            <a:r>
              <a:rPr lang="fr-FR" sz="12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Phase 1 sur la période 2018-2022 : 1,5 </a:t>
            </a: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Mds€ 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pour positionner </a:t>
            </a:r>
            <a:r>
              <a:rPr lang="fr-FR" sz="1200" b="0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la France comme l’un des leaders mondiaux de l’IA. </a:t>
            </a:r>
          </a:p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§"/>
            </a:pP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Phase 2 sur la période 2021-2025 : 2 Mds€ 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pour </a:t>
            </a:r>
            <a:r>
              <a:rPr lang="fr-FR" sz="1200" b="0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accélérer le potentiel de recherche et développement en succès économiques.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Rectangle 39">
            <a:hlinkClick r:id="" action="ppaction://noaction"/>
            <a:extLst>
              <a:ext uri="{FF2B5EF4-FFF2-40B4-BE49-F238E27FC236}">
                <a16:creationId xmlns:a16="http://schemas.microsoft.com/office/drawing/2014/main" id="{2222648D-454B-4C26-9ACF-FC3A7A528524}"/>
              </a:ext>
            </a:extLst>
          </p:cNvPr>
          <p:cNvSpPr>
            <a:spLocks/>
          </p:cNvSpPr>
          <p:nvPr/>
        </p:nvSpPr>
        <p:spPr>
          <a:xfrm>
            <a:off x="1895942" y="3575541"/>
            <a:ext cx="5244978" cy="384309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108000" rIns="144000" bIns="108000" numCol="1" spcCol="1270" anchor="t" anchorCtr="0">
            <a:spAutoFit/>
          </a:bodyPr>
          <a:lstStyle/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ü"/>
            </a:pP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Structuration de long terme de l’écosystème d’IA.</a:t>
            </a:r>
            <a:endParaRPr lang="en-US" sz="12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Parallelogram 63">
            <a:extLst>
              <a:ext uri="{FF2B5EF4-FFF2-40B4-BE49-F238E27FC236}">
                <a16:creationId xmlns:a16="http://schemas.microsoft.com/office/drawing/2014/main" id="{BFF67D8C-4DB3-4386-BC0D-637B052AF147}"/>
              </a:ext>
            </a:extLst>
          </p:cNvPr>
          <p:cNvSpPr/>
          <p:nvPr/>
        </p:nvSpPr>
        <p:spPr>
          <a:xfrm rot="5400000" flipV="1">
            <a:off x="7022442" y="1816371"/>
            <a:ext cx="633692" cy="280716"/>
          </a:xfrm>
          <a:prstGeom prst="parallelogram">
            <a:avLst>
              <a:gd name="adj" fmla="val 66077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48F454-9C98-4AC7-AF01-E816C9ABAD67}"/>
              </a:ext>
            </a:extLst>
          </p:cNvPr>
          <p:cNvSpPr>
            <a:spLocks/>
          </p:cNvSpPr>
          <p:nvPr/>
        </p:nvSpPr>
        <p:spPr>
          <a:xfrm>
            <a:off x="7808810" y="2199872"/>
            <a:ext cx="3644654" cy="12094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000" tIns="108000" rIns="216000" bIns="216000" numCol="1" spcCol="1270" anchor="t" anchorCtr="0">
            <a:noAutofit/>
          </a:bodyPr>
          <a:lstStyle/>
          <a:p>
            <a:pPr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Publiée en septembre 2021, elle définit des axes prioritaires pour la </a:t>
            </a: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mise en œuvre de l’IA au service de la transition écologique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. Son objectif est notamment d’assurer une </a:t>
            </a: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mobilisation des financements 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à la hauteur des enjeux.</a:t>
            </a:r>
          </a:p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</p:txBody>
      </p:sp>
      <p:sp>
        <p:nvSpPr>
          <p:cNvPr id="43" name="Rectangle 42">
            <a:hlinkClick r:id="" action="ppaction://noaction"/>
            <a:extLst>
              <a:ext uri="{FF2B5EF4-FFF2-40B4-BE49-F238E27FC236}">
                <a16:creationId xmlns:a16="http://schemas.microsoft.com/office/drawing/2014/main" id="{99D84B54-CD80-48CF-AE16-A3BDA424E58D}"/>
              </a:ext>
            </a:extLst>
          </p:cNvPr>
          <p:cNvSpPr>
            <a:spLocks/>
          </p:cNvSpPr>
          <p:nvPr/>
        </p:nvSpPr>
        <p:spPr>
          <a:xfrm>
            <a:off x="7808809" y="3409342"/>
            <a:ext cx="3644653" cy="384309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108000" rIns="144000" bIns="108000" numCol="1" spcCol="1270" anchor="t" anchorCtr="0">
            <a:spAutoFit/>
          </a:bodyPr>
          <a:lstStyle/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ü"/>
            </a:pP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 L’IA au service de la transition écologique.</a:t>
            </a:r>
          </a:p>
        </p:txBody>
      </p:sp>
      <p:sp>
        <p:nvSpPr>
          <p:cNvPr id="44" name="Parallelogram 63">
            <a:extLst>
              <a:ext uri="{FF2B5EF4-FFF2-40B4-BE49-F238E27FC236}">
                <a16:creationId xmlns:a16="http://schemas.microsoft.com/office/drawing/2014/main" id="{1D84A35D-B6BA-4A7F-9325-D8EA34C1C2C1}"/>
              </a:ext>
            </a:extLst>
          </p:cNvPr>
          <p:cNvSpPr>
            <a:spLocks/>
          </p:cNvSpPr>
          <p:nvPr/>
        </p:nvSpPr>
        <p:spPr>
          <a:xfrm rot="5400000" flipV="1">
            <a:off x="11269252" y="1865326"/>
            <a:ext cx="794426" cy="288242"/>
          </a:xfrm>
          <a:prstGeom prst="parallelogram">
            <a:avLst>
              <a:gd name="adj" fmla="val 66077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8898CC4-E051-4B84-BA30-D4D0DD86E2FD}"/>
              </a:ext>
            </a:extLst>
          </p:cNvPr>
          <p:cNvSpPr/>
          <p:nvPr/>
        </p:nvSpPr>
        <p:spPr>
          <a:xfrm>
            <a:off x="7808810" y="1587986"/>
            <a:ext cx="4001777" cy="53320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2000" tIns="72000" rIns="72000" bIns="72000" numCol="1" spcCol="1270" anchor="ctr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fr-FR" sz="1400" b="1">
                <a:solidFill>
                  <a:srgbClr val="FFFFFF"/>
                </a:solidFill>
              </a:rPr>
              <a:t>Feuille de route intelligence artificielle et transition écologique</a:t>
            </a: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C34CB028-211A-4A14-948B-04630C5B2C33}"/>
              </a:ext>
            </a:extLst>
          </p:cNvPr>
          <p:cNvSpPr>
            <a:spLocks/>
          </p:cNvSpPr>
          <p:nvPr/>
        </p:nvSpPr>
        <p:spPr>
          <a:xfrm>
            <a:off x="7629416" y="1449807"/>
            <a:ext cx="432000" cy="43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5796E0F-D554-4983-B57F-ED61EC561CD5}"/>
              </a:ext>
            </a:extLst>
          </p:cNvPr>
          <p:cNvSpPr/>
          <p:nvPr/>
        </p:nvSpPr>
        <p:spPr>
          <a:xfrm>
            <a:off x="1894778" y="1651276"/>
            <a:ext cx="5584868" cy="339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2000" tIns="72000" rIns="72000" bIns="72000" numCol="1" spcCol="1270" anchor="ctr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en-US" sz="1400" b="1">
                <a:solidFill>
                  <a:srgbClr val="FFFFFF"/>
                </a:solidFill>
              </a:rPr>
              <a:t>Stratégie nationale pour l’IA (SNIA)</a:t>
            </a:r>
            <a:endParaRPr lang="en-US" sz="1400" b="1" i="1">
              <a:solidFill>
                <a:srgbClr val="FFFFFF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FD55A4FE-D168-4ECA-9866-976F40D14A64}"/>
              </a:ext>
            </a:extLst>
          </p:cNvPr>
          <p:cNvSpPr>
            <a:spLocks/>
          </p:cNvSpPr>
          <p:nvPr/>
        </p:nvSpPr>
        <p:spPr>
          <a:xfrm>
            <a:off x="1738895" y="1449807"/>
            <a:ext cx="432000" cy="43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Graphique 48" descr="Base de données avec un remplissage uni">
            <a:extLst>
              <a:ext uri="{FF2B5EF4-FFF2-40B4-BE49-F238E27FC236}">
                <a16:creationId xmlns:a16="http://schemas.microsoft.com/office/drawing/2014/main" id="{9E26A7DC-9167-49E7-B08E-70CB0866BC70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1850064" y="1542863"/>
            <a:ext cx="270415" cy="270415"/>
          </a:xfrm>
          <a:prstGeom prst="rect">
            <a:avLst/>
          </a:prstGeom>
        </p:spPr>
      </p:pic>
      <p:pic>
        <p:nvPicPr>
          <p:cNvPr id="50" name="Graphique 49" descr="Main ouverte avec une plante avec un remplissage uni">
            <a:extLst>
              <a:ext uri="{FF2B5EF4-FFF2-40B4-BE49-F238E27FC236}">
                <a16:creationId xmlns:a16="http://schemas.microsoft.com/office/drawing/2014/main" id="{F9753AEE-D5DB-4AE7-BD47-0A8BE8DCF11C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7766011" y="1536424"/>
            <a:ext cx="258766" cy="258766"/>
          </a:xfrm>
          <a:prstGeom prst="rect">
            <a:avLst/>
          </a:prstGeom>
        </p:spPr>
      </p:pic>
      <p:sp>
        <p:nvSpPr>
          <p:cNvPr id="52" name="Freeform 5">
            <a:extLst>
              <a:ext uri="{FF2B5EF4-FFF2-40B4-BE49-F238E27FC236}">
                <a16:creationId xmlns:a16="http://schemas.microsoft.com/office/drawing/2014/main" id="{C00F8B4C-151E-41DE-871C-965C917785AE}"/>
              </a:ext>
            </a:extLst>
          </p:cNvPr>
          <p:cNvSpPr>
            <a:spLocks/>
          </p:cNvSpPr>
          <p:nvPr/>
        </p:nvSpPr>
        <p:spPr bwMode="gray">
          <a:xfrm>
            <a:off x="195687" y="1550658"/>
            <a:ext cx="1562496" cy="2409192"/>
          </a:xfrm>
          <a:custGeom>
            <a:avLst/>
            <a:gdLst>
              <a:gd name="T0" fmla="*/ 169 w 337"/>
              <a:gd name="T1" fmla="*/ 337 h 337"/>
              <a:gd name="T2" fmla="*/ 316 w 337"/>
              <a:gd name="T3" fmla="*/ 253 h 337"/>
              <a:gd name="T4" fmla="*/ 337 w 337"/>
              <a:gd name="T5" fmla="*/ 169 h 337"/>
              <a:gd name="T6" fmla="*/ 337 w 337"/>
              <a:gd name="T7" fmla="*/ 0 h 337"/>
              <a:gd name="T8" fmla="*/ 169 w 337"/>
              <a:gd name="T9" fmla="*/ 0 h 337"/>
              <a:gd name="T10" fmla="*/ 22 w 337"/>
              <a:gd name="T11" fmla="*/ 84 h 337"/>
              <a:gd name="T12" fmla="*/ 0 w 337"/>
              <a:gd name="T13" fmla="*/ 169 h 337"/>
              <a:gd name="T14" fmla="*/ 0 w 337"/>
              <a:gd name="T15" fmla="*/ 337 h 337"/>
              <a:gd name="T16" fmla="*/ 169 w 337"/>
              <a:gd name="T17" fmla="*/ 33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7" h="337">
                <a:moveTo>
                  <a:pt x="169" y="337"/>
                </a:moveTo>
                <a:cubicBezTo>
                  <a:pt x="239" y="337"/>
                  <a:pt x="288" y="309"/>
                  <a:pt x="316" y="253"/>
                </a:cubicBezTo>
                <a:cubicBezTo>
                  <a:pt x="337" y="211"/>
                  <a:pt x="337" y="169"/>
                  <a:pt x="337" y="169"/>
                </a:cubicBezTo>
                <a:cubicBezTo>
                  <a:pt x="337" y="0"/>
                  <a:pt x="337" y="0"/>
                  <a:pt x="337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99" y="0"/>
                  <a:pt x="49" y="28"/>
                  <a:pt x="22" y="84"/>
                </a:cubicBezTo>
                <a:cubicBezTo>
                  <a:pt x="0" y="126"/>
                  <a:pt x="0" y="168"/>
                  <a:pt x="0" y="169"/>
                </a:cubicBezTo>
                <a:cubicBezTo>
                  <a:pt x="0" y="337"/>
                  <a:pt x="0" y="337"/>
                  <a:pt x="0" y="337"/>
                </a:cubicBezTo>
                <a:lnTo>
                  <a:pt x="169" y="337"/>
                </a:lnTo>
                <a:close/>
              </a:path>
            </a:pathLst>
          </a:custGeom>
          <a:solidFill>
            <a:srgbClr val="005841">
              <a:alpha val="50196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</a:endParaRPr>
          </a:p>
        </p:txBody>
      </p:sp>
      <p:sp>
        <p:nvSpPr>
          <p:cNvPr id="54" name="Content Placeholder 19">
            <a:extLst>
              <a:ext uri="{FF2B5EF4-FFF2-40B4-BE49-F238E27FC236}">
                <a16:creationId xmlns:a16="http://schemas.microsoft.com/office/drawing/2014/main" id="{E29758F4-A7FD-43A8-8BC9-C1DD543779B3}"/>
              </a:ext>
            </a:extLst>
          </p:cNvPr>
          <p:cNvSpPr txBox="1">
            <a:spLocks/>
          </p:cNvSpPr>
          <p:nvPr/>
        </p:nvSpPr>
        <p:spPr bwMode="gray">
          <a:xfrm>
            <a:off x="231770" y="1948378"/>
            <a:ext cx="1490331" cy="11179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400" b="1">
                <a:solidFill>
                  <a:srgbClr val="FFFFFF"/>
                </a:solidFill>
              </a:rPr>
              <a:t>Vision stratégique</a:t>
            </a:r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6" name="Freeform 5">
            <a:extLst>
              <a:ext uri="{FF2B5EF4-FFF2-40B4-BE49-F238E27FC236}">
                <a16:creationId xmlns:a16="http://schemas.microsoft.com/office/drawing/2014/main" id="{3ECB1326-57C0-49FB-8334-C68B1A79B6D0}"/>
              </a:ext>
            </a:extLst>
          </p:cNvPr>
          <p:cNvSpPr>
            <a:spLocks/>
          </p:cNvSpPr>
          <p:nvPr/>
        </p:nvSpPr>
        <p:spPr bwMode="gray">
          <a:xfrm>
            <a:off x="195687" y="3161853"/>
            <a:ext cx="912524" cy="797997"/>
          </a:xfrm>
          <a:custGeom>
            <a:avLst/>
            <a:gdLst>
              <a:gd name="T0" fmla="*/ 169 w 337"/>
              <a:gd name="T1" fmla="*/ 337 h 337"/>
              <a:gd name="T2" fmla="*/ 316 w 337"/>
              <a:gd name="T3" fmla="*/ 253 h 337"/>
              <a:gd name="T4" fmla="*/ 337 w 337"/>
              <a:gd name="T5" fmla="*/ 169 h 337"/>
              <a:gd name="T6" fmla="*/ 337 w 337"/>
              <a:gd name="T7" fmla="*/ 0 h 337"/>
              <a:gd name="T8" fmla="*/ 169 w 337"/>
              <a:gd name="T9" fmla="*/ 0 h 337"/>
              <a:gd name="T10" fmla="*/ 22 w 337"/>
              <a:gd name="T11" fmla="*/ 84 h 337"/>
              <a:gd name="T12" fmla="*/ 0 w 337"/>
              <a:gd name="T13" fmla="*/ 169 h 337"/>
              <a:gd name="T14" fmla="*/ 0 w 337"/>
              <a:gd name="T15" fmla="*/ 337 h 337"/>
              <a:gd name="T16" fmla="*/ 169 w 337"/>
              <a:gd name="T17" fmla="*/ 33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7" h="337">
                <a:moveTo>
                  <a:pt x="169" y="337"/>
                </a:moveTo>
                <a:cubicBezTo>
                  <a:pt x="239" y="337"/>
                  <a:pt x="288" y="309"/>
                  <a:pt x="316" y="253"/>
                </a:cubicBezTo>
                <a:cubicBezTo>
                  <a:pt x="337" y="211"/>
                  <a:pt x="337" y="169"/>
                  <a:pt x="337" y="169"/>
                </a:cubicBezTo>
                <a:cubicBezTo>
                  <a:pt x="337" y="0"/>
                  <a:pt x="337" y="0"/>
                  <a:pt x="337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99" y="0"/>
                  <a:pt x="49" y="28"/>
                  <a:pt x="22" y="84"/>
                </a:cubicBezTo>
                <a:cubicBezTo>
                  <a:pt x="0" y="126"/>
                  <a:pt x="0" y="168"/>
                  <a:pt x="0" y="169"/>
                </a:cubicBezTo>
                <a:cubicBezTo>
                  <a:pt x="0" y="337"/>
                  <a:pt x="0" y="337"/>
                  <a:pt x="0" y="337"/>
                </a:cubicBezTo>
                <a:lnTo>
                  <a:pt x="169" y="3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</a:endParaRPr>
          </a:p>
        </p:txBody>
      </p:sp>
      <p:sp>
        <p:nvSpPr>
          <p:cNvPr id="57" name="Freeform 6">
            <a:extLst>
              <a:ext uri="{FF2B5EF4-FFF2-40B4-BE49-F238E27FC236}">
                <a16:creationId xmlns:a16="http://schemas.microsoft.com/office/drawing/2014/main" id="{B70379CD-BC95-4307-AF99-0346FA9D8E37}"/>
              </a:ext>
            </a:extLst>
          </p:cNvPr>
          <p:cNvSpPr>
            <a:spLocks/>
          </p:cNvSpPr>
          <p:nvPr/>
        </p:nvSpPr>
        <p:spPr bwMode="gray">
          <a:xfrm>
            <a:off x="195687" y="4216516"/>
            <a:ext cx="912524" cy="527049"/>
          </a:xfrm>
          <a:custGeom>
            <a:avLst/>
            <a:gdLst>
              <a:gd name="T0" fmla="*/ 337 w 337"/>
              <a:gd name="T1" fmla="*/ 338 h 338"/>
              <a:gd name="T2" fmla="*/ 337 w 337"/>
              <a:gd name="T3" fmla="*/ 169 h 338"/>
              <a:gd name="T4" fmla="*/ 316 w 337"/>
              <a:gd name="T5" fmla="*/ 83 h 338"/>
              <a:gd name="T6" fmla="*/ 169 w 337"/>
              <a:gd name="T7" fmla="*/ 0 h 338"/>
              <a:gd name="T8" fmla="*/ 0 w 337"/>
              <a:gd name="T9" fmla="*/ 0 h 338"/>
              <a:gd name="T10" fmla="*/ 0 w 337"/>
              <a:gd name="T11" fmla="*/ 169 h 338"/>
              <a:gd name="T12" fmla="*/ 22 w 337"/>
              <a:gd name="T13" fmla="*/ 255 h 338"/>
              <a:gd name="T14" fmla="*/ 169 w 337"/>
              <a:gd name="T15" fmla="*/ 338 h 338"/>
              <a:gd name="T16" fmla="*/ 337 w 337"/>
              <a:gd name="T17" fmla="*/ 338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7" h="338">
                <a:moveTo>
                  <a:pt x="337" y="338"/>
                </a:moveTo>
                <a:cubicBezTo>
                  <a:pt x="337" y="169"/>
                  <a:pt x="337" y="169"/>
                  <a:pt x="337" y="169"/>
                </a:cubicBezTo>
                <a:cubicBezTo>
                  <a:pt x="337" y="169"/>
                  <a:pt x="337" y="125"/>
                  <a:pt x="316" y="83"/>
                </a:cubicBezTo>
                <a:cubicBezTo>
                  <a:pt x="288" y="28"/>
                  <a:pt x="238" y="0"/>
                  <a:pt x="16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9"/>
                  <a:pt x="0" y="169"/>
                  <a:pt x="0" y="169"/>
                </a:cubicBezTo>
                <a:cubicBezTo>
                  <a:pt x="0" y="169"/>
                  <a:pt x="1" y="213"/>
                  <a:pt x="22" y="255"/>
                </a:cubicBezTo>
                <a:cubicBezTo>
                  <a:pt x="50" y="310"/>
                  <a:pt x="99" y="338"/>
                  <a:pt x="169" y="338"/>
                </a:cubicBezTo>
                <a:lnTo>
                  <a:pt x="337" y="338"/>
                </a:lnTo>
                <a:close/>
              </a:path>
            </a:pathLst>
          </a:cu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EA457B3-BB36-4968-9784-D0541B6E3F10}"/>
              </a:ext>
            </a:extLst>
          </p:cNvPr>
          <p:cNvSpPr>
            <a:spLocks/>
          </p:cNvSpPr>
          <p:nvPr/>
        </p:nvSpPr>
        <p:spPr>
          <a:xfrm>
            <a:off x="1917577" y="4749969"/>
            <a:ext cx="9535885" cy="895055"/>
          </a:xfrm>
          <a:prstGeom prst="rect">
            <a:avLst/>
          </a:prstGeom>
          <a:noFill/>
          <a:ln w="12700">
            <a:noFill/>
            <a:prstDash val="sysDot"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000" tIns="108000" rIns="216000" bIns="216000" numCol="1" spcCol="1270" anchor="t" anchorCtr="0">
            <a:noAutofit/>
          </a:bodyPr>
          <a:lstStyle/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§"/>
            </a:pP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40 M€ pour soutenir des solutions à base d'IA frugale 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dans les territoires par le biais de démonstrateurs au service des objectifs de décarbonation et de transition énergétique. </a:t>
            </a:r>
          </a:p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Dans un soucis de simplification des procédures, il </a:t>
            </a: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s’insère dans l’AAP </a:t>
            </a:r>
            <a:r>
              <a:rPr lang="fr-FR" sz="12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Territoires intelligents et durables</a:t>
            </a: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 (TID) </a:t>
            </a:r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: l’ensemble des documents déjà produits en cas de réponse à ce dernier n’aura pas à être produit à nouveau.</a:t>
            </a:r>
          </a:p>
        </p:txBody>
      </p:sp>
      <p:sp>
        <p:nvSpPr>
          <p:cNvPr id="59" name="Rectangle 58">
            <a:hlinkClick r:id="" action="ppaction://noaction"/>
            <a:extLst>
              <a:ext uri="{FF2B5EF4-FFF2-40B4-BE49-F238E27FC236}">
                <a16:creationId xmlns:a16="http://schemas.microsoft.com/office/drawing/2014/main" id="{01778ED5-AB8F-4961-AA2A-4C3AA2625A27}"/>
              </a:ext>
            </a:extLst>
          </p:cNvPr>
          <p:cNvSpPr>
            <a:spLocks/>
          </p:cNvSpPr>
          <p:nvPr/>
        </p:nvSpPr>
        <p:spPr>
          <a:xfrm>
            <a:off x="1917577" y="5645025"/>
            <a:ext cx="9535884" cy="396000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 w="9525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108000" rIns="144000" bIns="108000" numCol="1" spcCol="1270" anchor="t" anchorCtr="0">
            <a:spAutoFit/>
          </a:bodyPr>
          <a:lstStyle/>
          <a:p>
            <a:pPr marL="171450" indent="-171450" algn="just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  <a:buFont typeface="Wingdings" panose="05000000000000000000" pitchFamily="2" charset="2"/>
              <a:buChar char="ü"/>
            </a:pPr>
            <a:r>
              <a:rPr lang="fr-F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Déploiement des solutions IA au service de la transition écologique dans les territoires.</a:t>
            </a:r>
          </a:p>
        </p:txBody>
      </p:sp>
      <p:sp>
        <p:nvSpPr>
          <p:cNvPr id="60" name="Parallelogram 63">
            <a:extLst>
              <a:ext uri="{FF2B5EF4-FFF2-40B4-BE49-F238E27FC236}">
                <a16:creationId xmlns:a16="http://schemas.microsoft.com/office/drawing/2014/main" id="{621CBD87-F65B-49E9-9FB0-0ED8F53CDF72}"/>
              </a:ext>
            </a:extLst>
          </p:cNvPr>
          <p:cNvSpPr>
            <a:spLocks/>
          </p:cNvSpPr>
          <p:nvPr/>
        </p:nvSpPr>
        <p:spPr>
          <a:xfrm rot="5400000" flipV="1">
            <a:off x="11347358" y="4509330"/>
            <a:ext cx="653870" cy="303897"/>
          </a:xfrm>
          <a:prstGeom prst="parallelogram">
            <a:avLst>
              <a:gd name="adj" fmla="val 66077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D342A4E-398D-4B2B-A463-FCEFD60670D4}"/>
              </a:ext>
            </a:extLst>
          </p:cNvPr>
          <p:cNvSpPr/>
          <p:nvPr/>
        </p:nvSpPr>
        <p:spPr>
          <a:xfrm>
            <a:off x="1918308" y="4332837"/>
            <a:ext cx="9907933" cy="339305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2000" tIns="72000" rIns="72000" bIns="72000" numCol="1" spcCol="1270" anchor="ctr" anchorCtr="0">
            <a:spAutoFit/>
          </a:bodyPr>
          <a:lstStyle/>
          <a:p>
            <a:pPr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fr-FR" sz="1400" b="1">
                <a:solidFill>
                  <a:srgbClr val="FFFFFF"/>
                </a:solidFill>
              </a:rPr>
              <a:t>Appel à projets  </a:t>
            </a:r>
            <a:r>
              <a:rPr lang="fr-FR" sz="1400" b="1" i="1">
                <a:solidFill>
                  <a:srgbClr val="FFFFFF"/>
                </a:solidFill>
              </a:rPr>
              <a:t>Démonstrateurs d’IA dans les territoires</a:t>
            </a:r>
            <a:endParaRPr lang="fr-FR" sz="1400" b="1">
              <a:solidFill>
                <a:srgbClr val="FFFFFF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050A5294-05AF-4060-B9C0-FF9457D372FA}"/>
              </a:ext>
            </a:extLst>
          </p:cNvPr>
          <p:cNvSpPr/>
          <p:nvPr/>
        </p:nvSpPr>
        <p:spPr>
          <a:xfrm>
            <a:off x="1794266" y="4093289"/>
            <a:ext cx="420223" cy="43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3" name="Graphique 62" descr="Mannequin test avec un remplissage uni">
            <a:extLst>
              <a:ext uri="{FF2B5EF4-FFF2-40B4-BE49-F238E27FC236}">
                <a16:creationId xmlns:a16="http://schemas.microsoft.com/office/drawing/2014/main" id="{0CA6BEF0-93B0-410A-8C6E-CEFC0ACE3860}"/>
              </a:ext>
            </a:extLst>
          </p:cNvPr>
          <p:cNvPicPr>
            <a:picLocks noChangeAspect="1"/>
          </p:cNvPicPr>
          <p:nvPr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1882351" y="4178763"/>
            <a:ext cx="288242" cy="288242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B8A8F7DE-80C0-4B8F-84D6-C8C95310B840}"/>
              </a:ext>
            </a:extLst>
          </p:cNvPr>
          <p:cNvSpPr/>
          <p:nvPr/>
        </p:nvSpPr>
        <p:spPr>
          <a:xfrm>
            <a:off x="1917577" y="4743565"/>
            <a:ext cx="9535884" cy="1294412"/>
          </a:xfrm>
          <a:prstGeom prst="rect">
            <a:avLst/>
          </a:prstGeom>
          <a:noFill/>
          <a:ln>
            <a:solidFill>
              <a:schemeClr val="accent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1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22">
            <a:extLst>
              <a:ext uri="{FF2B5EF4-FFF2-40B4-BE49-F238E27FC236}">
                <a16:creationId xmlns:a16="http://schemas.microsoft.com/office/drawing/2014/main" id="{43CF019A-38A0-40B5-935D-C881FC698685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indent="0" defTabSz="914377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400" b="1">
                <a:solidFill>
                  <a:srgbClr val="008260"/>
                </a:solidFill>
                <a:latin typeface="+mj-lt"/>
              </a:defRPr>
            </a:lvl1pPr>
            <a:lvl2pPr marL="252000" indent="-7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/>
            </a:lvl2pPr>
            <a:lvl3pPr marL="43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/>
            </a:lvl3pPr>
            <a:lvl4pPr marL="61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/>
            </a:lvl4pPr>
            <a:lvl5pPr marL="828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fr-FR" dirty="0"/>
              <a:t>Une communauté des acteurs de l’IA dans les territoires pour les transitions écologique et énergétique, pourquoi faire?</a:t>
            </a:r>
          </a:p>
        </p:txBody>
      </p:sp>
      <p:pic>
        <p:nvPicPr>
          <p:cNvPr id="106" name="Background-transparency [0]" hidden="1">
            <a:extLst>
              <a:ext uri="{FF2B5EF4-FFF2-40B4-BE49-F238E27FC236}">
                <a16:creationId xmlns:a16="http://schemas.microsoft.com/office/drawing/2014/main" id="{C705CE70-AADE-4E71-AF9A-24B7DE46642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07" name="Graphic 43 [0]" hidden="1">
            <a:extLst>
              <a:ext uri="{FF2B5EF4-FFF2-40B4-BE49-F238E27FC236}">
                <a16:creationId xmlns:a16="http://schemas.microsoft.com/office/drawing/2014/main" id="{01214037-2580-4730-865E-065616E4770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553224" y="3174315"/>
            <a:ext cx="201144" cy="201144"/>
          </a:xfrm>
          <a:prstGeom prst="rect">
            <a:avLst/>
          </a:prstGeom>
        </p:spPr>
      </p:pic>
      <p:pic>
        <p:nvPicPr>
          <p:cNvPr id="110" name="Background-circle-purple [2]" hidden="1">
            <a:extLst>
              <a:ext uri="{FF2B5EF4-FFF2-40B4-BE49-F238E27FC236}">
                <a16:creationId xmlns:a16="http://schemas.microsoft.com/office/drawing/2014/main" id="{7B6EB7B6-4093-4672-B05A-ED17DDD38BB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11" name="Graphic 46 [2]" hidden="1">
            <a:extLst>
              <a:ext uri="{FF2B5EF4-FFF2-40B4-BE49-F238E27FC236}">
                <a16:creationId xmlns:a16="http://schemas.microsoft.com/office/drawing/2014/main" id="{11D9F4F6-2A4A-47E3-AD14-7002D87C28C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562983" y="3178222"/>
            <a:ext cx="201144" cy="201144"/>
          </a:xfrm>
          <a:prstGeom prst="rect">
            <a:avLst/>
          </a:prstGeom>
        </p:spPr>
      </p:pic>
      <p:pic>
        <p:nvPicPr>
          <p:cNvPr id="112" name="Background-purple [3]" hidden="1">
            <a:extLst>
              <a:ext uri="{FF2B5EF4-FFF2-40B4-BE49-F238E27FC236}">
                <a16:creationId xmlns:a16="http://schemas.microsoft.com/office/drawing/2014/main" id="{12DA1226-B70F-44FB-B5CD-A94CCE48E6DE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60949"/>
            <a:ext cx="444428" cy="435690"/>
          </a:xfrm>
          <a:prstGeom prst="rect">
            <a:avLst/>
          </a:prstGeom>
        </p:spPr>
      </p:pic>
      <p:pic>
        <p:nvPicPr>
          <p:cNvPr id="113" name="Graphic 43 [3]" hidden="1">
            <a:extLst>
              <a:ext uri="{FF2B5EF4-FFF2-40B4-BE49-F238E27FC236}">
                <a16:creationId xmlns:a16="http://schemas.microsoft.com/office/drawing/2014/main" id="{10300D92-28BC-4A61-BA34-5655AAD347FF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1559753" y="3178221"/>
            <a:ext cx="201144" cy="201144"/>
          </a:xfrm>
          <a:prstGeom prst="rect">
            <a:avLst/>
          </a:prstGeom>
        </p:spPr>
      </p:pic>
      <p:sp>
        <p:nvSpPr>
          <p:cNvPr id="93" name="ZoneTexte 92">
            <a:extLst>
              <a:ext uri="{FF2B5EF4-FFF2-40B4-BE49-F238E27FC236}">
                <a16:creationId xmlns:a16="http://schemas.microsoft.com/office/drawing/2014/main" id="{82CBF6FD-7CC0-4CC9-BB0B-77FA433204BE}"/>
              </a:ext>
            </a:extLst>
          </p:cNvPr>
          <p:cNvSpPr txBox="1"/>
          <p:nvPr/>
        </p:nvSpPr>
        <p:spPr>
          <a:xfrm>
            <a:off x="5725208" y="6433334"/>
            <a:ext cx="5912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* Ces webinaires pourront être animés à l’initiative de territoires sur des propositions de thématiques.</a:t>
            </a:r>
          </a:p>
          <a:p>
            <a:endParaRPr lang="fr-FR" sz="900" i="1" dirty="0">
              <a:solidFill>
                <a:schemeClr val="tx1">
                  <a:lumMod val="75000"/>
                  <a:lumOff val="25000"/>
                </a:schemeClr>
              </a:solidFill>
              <a:latin typeface="Marianne" panose="02000000000000000000" pitchFamily="2" charset="0"/>
            </a:endParaRPr>
          </a:p>
        </p:txBody>
      </p:sp>
      <p:sp>
        <p:nvSpPr>
          <p:cNvPr id="153" name="Espace réservé du pied de page 3">
            <a:extLst>
              <a:ext uri="{FF2B5EF4-FFF2-40B4-BE49-F238E27FC236}">
                <a16:creationId xmlns:a16="http://schemas.microsoft.com/office/drawing/2014/main" id="{B50A1F7C-51C2-434F-B8B2-439996DE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latin typeface="Marianne" panose="02000000000000000000" pitchFamily="2" charset="0"/>
              </a:rPr>
              <a:t>Démonstrateurs d’IA dans les territoires</a:t>
            </a:r>
          </a:p>
        </p:txBody>
      </p:sp>
      <p:sp>
        <p:nvSpPr>
          <p:cNvPr id="154" name="Espace réservé du numéro de diapositive 4">
            <a:extLst>
              <a:ext uri="{FF2B5EF4-FFF2-40B4-BE49-F238E27FC236}">
                <a16:creationId xmlns:a16="http://schemas.microsoft.com/office/drawing/2014/main" id="{05DF3203-7029-43F8-B626-19340BFE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03892" y="6488852"/>
            <a:ext cx="1800000" cy="48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3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51" name="Rectangle : coins arrondis 41">
            <a:extLst>
              <a:ext uri="{FF2B5EF4-FFF2-40B4-BE49-F238E27FC236}">
                <a16:creationId xmlns:a16="http://schemas.microsoft.com/office/drawing/2014/main" id="{743A7CC3-83DC-4D86-9D5A-9C713787BF33}"/>
              </a:ext>
            </a:extLst>
          </p:cNvPr>
          <p:cNvSpPr>
            <a:spLocks/>
          </p:cNvSpPr>
          <p:nvPr/>
        </p:nvSpPr>
        <p:spPr>
          <a:xfrm>
            <a:off x="281172" y="1003300"/>
            <a:ext cx="11292519" cy="5125104"/>
          </a:xfrm>
          <a:prstGeom prst="roundRect">
            <a:avLst>
              <a:gd name="adj" fmla="val 799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	</a:t>
            </a:r>
            <a:r>
              <a:rPr lang="fr-FR" sz="1600" b="1" kern="0" dirty="0">
                <a:solidFill>
                  <a:schemeClr val="accent1"/>
                </a:solidFill>
                <a:latin typeface="Marianne" panose="02000000000000000000" pitchFamily="2" charset="0"/>
              </a:rPr>
              <a:t>Objectifs</a:t>
            </a: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 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fr-FR" sz="1400" b="1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Faire se rencontrer les acteurs de l’IA</a:t>
            </a: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, à savoir les collectivités, porteuses de besoins, et les acteurs émergents, porteurs de solution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Monter en compétence </a:t>
            </a: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par l'échange de bonnes pratiques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Lancer une dynamique </a:t>
            </a: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pour les prochaines années autour d’un sujet concret et d’intérêts communs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FR" sz="1400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	</a:t>
            </a:r>
            <a:r>
              <a:rPr lang="fr-FR" sz="1600" b="1" kern="0" dirty="0">
                <a:solidFill>
                  <a:schemeClr val="accent1"/>
                </a:solidFill>
                <a:latin typeface="Marianne" panose="02000000000000000000" pitchFamily="2" charset="0"/>
              </a:rPr>
              <a:t>Comment ? </a:t>
            </a:r>
          </a:p>
          <a:p>
            <a:pPr marL="299523" indent="-299523">
              <a:spcBef>
                <a:spcPts val="629"/>
              </a:spcBef>
              <a:spcAft>
                <a:spcPts val="629"/>
              </a:spcAft>
              <a:buFont typeface="Wingdings" panose="05000000000000000000" pitchFamily="2" charset="2"/>
              <a:buChar char="Ø"/>
            </a:pP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Promouvoir l’AAP </a:t>
            </a:r>
            <a:r>
              <a:rPr lang="fr-FR" sz="1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2" charset="0"/>
              </a:rPr>
              <a:t>et susciter des projets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" panose="02000000000000000000" pitchFamily="2" charset="0"/>
              </a:rPr>
              <a:t>Participer aux </a:t>
            </a:r>
            <a:r>
              <a:rPr lang="fr-FR" sz="1400" b="1" kern="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événements de la communauté (webinaires</a:t>
            </a:r>
            <a:r>
              <a:rPr lang="fr-FR" sz="1400" b="1" kern="0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…)</a:t>
            </a:r>
            <a:endParaRPr lang="fr-FR" sz="1400" b="1" kern="0" dirty="0">
              <a:solidFill>
                <a:schemeClr val="accent1">
                  <a:lumMod val="90000"/>
                  <a:lumOff val="10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3" name="Graphique 2" descr="Cible avec un remplissage uni">
            <a:extLst>
              <a:ext uri="{FF2B5EF4-FFF2-40B4-BE49-F238E27FC236}">
                <a16:creationId xmlns:a16="http://schemas.microsoft.com/office/drawing/2014/main" id="{C806A5E8-575F-4C67-8153-21E5AEB40E9C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671199" y="1745612"/>
            <a:ext cx="470026" cy="470026"/>
          </a:xfrm>
          <a:prstGeom prst="rect">
            <a:avLst/>
          </a:prstGeom>
        </p:spPr>
      </p:pic>
      <p:pic>
        <p:nvPicPr>
          <p:cNvPr id="5" name="Graphique 4" descr="Outils avec un remplissage uni">
            <a:extLst>
              <a:ext uri="{FF2B5EF4-FFF2-40B4-BE49-F238E27FC236}">
                <a16:creationId xmlns:a16="http://schemas.microsoft.com/office/drawing/2014/main" id="{760D8684-3687-419D-AF29-3CA8E4889FCC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777756" y="4264843"/>
            <a:ext cx="309668" cy="3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3F3E6D-007A-4112-8120-3E07828C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i="1">
                <a:solidFill>
                  <a:srgbClr val="005841">
                    <a:lumMod val="90000"/>
                    <a:lumOff val="10000"/>
                  </a:srgbClr>
                </a:solidFill>
                <a:latin typeface="Arial"/>
              </a:rPr>
              <a:t>Démonstrateurs d’IA dans les territoires</a:t>
            </a:r>
          </a:p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9CCB530-FFBF-4E70-B701-86C22575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5100" y="6465923"/>
            <a:ext cx="1800000" cy="48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A6A5A214-05EF-4AB1-AE1C-8E05BC2721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88" t="7292" r="29562" b="6207"/>
          <a:stretch/>
        </p:blipFill>
        <p:spPr>
          <a:xfrm>
            <a:off x="4327675" y="1474626"/>
            <a:ext cx="3536649" cy="3708165"/>
          </a:xfrm>
          <a:prstGeom prst="rect">
            <a:avLst/>
          </a:prstGeom>
        </p:spPr>
      </p:pic>
      <p:sp>
        <p:nvSpPr>
          <p:cNvPr id="10" name="TextBox 22">
            <a:extLst>
              <a:ext uri="{FF2B5EF4-FFF2-40B4-BE49-F238E27FC236}">
                <a16:creationId xmlns:a16="http://schemas.microsoft.com/office/drawing/2014/main" id="{6F16D2B8-FDA0-42AF-A595-F514E471AF99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indent="0" defTabSz="914377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400" b="1">
                <a:solidFill>
                  <a:srgbClr val="008260"/>
                </a:solidFill>
                <a:latin typeface="+mj-lt"/>
              </a:defRPr>
            </a:lvl1pPr>
            <a:lvl2pPr marL="252000" indent="-7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/>
            </a:lvl2pPr>
            <a:lvl3pPr marL="43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/>
            </a:lvl3pPr>
            <a:lvl4pPr marL="61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/>
            </a:lvl4pPr>
            <a:lvl5pPr marL="828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fr-FR"/>
              <a:t>Le fort potentiel d’usages de l’IA au service de la transition écologique des territoires</a:t>
            </a:r>
          </a:p>
        </p:txBody>
      </p:sp>
      <p:sp>
        <p:nvSpPr>
          <p:cNvPr id="6" name="Rectangle : avec coins arrondis en diagonale 5">
            <a:extLst>
              <a:ext uri="{FF2B5EF4-FFF2-40B4-BE49-F238E27FC236}">
                <a16:creationId xmlns:a16="http://schemas.microsoft.com/office/drawing/2014/main" id="{DCBBE6D9-C21E-436A-9C69-1266B6945428}"/>
              </a:ext>
            </a:extLst>
          </p:cNvPr>
          <p:cNvSpPr>
            <a:spLocks/>
          </p:cNvSpPr>
          <p:nvPr/>
        </p:nvSpPr>
        <p:spPr>
          <a:xfrm>
            <a:off x="1249865" y="1544479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utiliser le crowdsourcing de données pour évaluer la performance environnementale des bâtiments ?</a:t>
            </a:r>
          </a:p>
        </p:txBody>
      </p:sp>
      <p:sp>
        <p:nvSpPr>
          <p:cNvPr id="9" name="Rectangle : avec coins arrondis en diagonale 8">
            <a:extLst>
              <a:ext uri="{FF2B5EF4-FFF2-40B4-BE49-F238E27FC236}">
                <a16:creationId xmlns:a16="http://schemas.microsoft.com/office/drawing/2014/main" id="{AB03D78C-1FDE-48C5-9CD9-760680C4FE4F}"/>
              </a:ext>
            </a:extLst>
          </p:cNvPr>
          <p:cNvSpPr>
            <a:spLocks/>
          </p:cNvSpPr>
          <p:nvPr/>
        </p:nvSpPr>
        <p:spPr>
          <a:xfrm>
            <a:off x="8087697" y="2179193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anticiper des risques naturels (feux de forêts, séismes,…) ?</a:t>
            </a:r>
          </a:p>
        </p:txBody>
      </p:sp>
      <p:sp>
        <p:nvSpPr>
          <p:cNvPr id="12" name="Rectangle : avec coins arrondis en diagonale 11">
            <a:extLst>
              <a:ext uri="{FF2B5EF4-FFF2-40B4-BE49-F238E27FC236}">
                <a16:creationId xmlns:a16="http://schemas.microsoft.com/office/drawing/2014/main" id="{79934796-0345-4C7E-9DB3-6AB63E31D1F4}"/>
              </a:ext>
            </a:extLst>
          </p:cNvPr>
          <p:cNvSpPr>
            <a:spLocks/>
          </p:cNvSpPr>
          <p:nvPr/>
        </p:nvSpPr>
        <p:spPr>
          <a:xfrm>
            <a:off x="7623719" y="1544479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limiter les déchets liés aux constructions / rénovations tout en partageant et réutilisant les matériaux ?</a:t>
            </a:r>
          </a:p>
        </p:txBody>
      </p:sp>
      <p:sp>
        <p:nvSpPr>
          <p:cNvPr id="13" name="Rectangle : avec coins arrondis en diagonale 12">
            <a:extLst>
              <a:ext uri="{FF2B5EF4-FFF2-40B4-BE49-F238E27FC236}">
                <a16:creationId xmlns:a16="http://schemas.microsoft.com/office/drawing/2014/main" id="{ED66C6D1-BF40-4ABA-A981-1E78730144C1}"/>
              </a:ext>
            </a:extLst>
          </p:cNvPr>
          <p:cNvSpPr>
            <a:spLocks/>
          </p:cNvSpPr>
          <p:nvPr/>
        </p:nvSpPr>
        <p:spPr>
          <a:xfrm>
            <a:off x="8551675" y="3448621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optimiser l’offre de mobilité dans les territoires ruraux ?</a:t>
            </a:r>
          </a:p>
        </p:txBody>
      </p:sp>
      <p:sp>
        <p:nvSpPr>
          <p:cNvPr id="14" name="Rectangle : avec coins arrondis en diagonale 13">
            <a:extLst>
              <a:ext uri="{FF2B5EF4-FFF2-40B4-BE49-F238E27FC236}">
                <a16:creationId xmlns:a16="http://schemas.microsoft.com/office/drawing/2014/main" id="{303F4CD4-C133-4B39-A499-2019D4C3084E}"/>
              </a:ext>
            </a:extLst>
          </p:cNvPr>
          <p:cNvSpPr>
            <a:spLocks/>
          </p:cNvSpPr>
          <p:nvPr/>
        </p:nvSpPr>
        <p:spPr>
          <a:xfrm>
            <a:off x="8087697" y="4083334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croiser les données liées à la mobilité et aux transports (trafic, qualité de l’air, vitesse) et quelles conclusions en tirer ?</a:t>
            </a:r>
          </a:p>
        </p:txBody>
      </p:sp>
      <p:sp>
        <p:nvSpPr>
          <p:cNvPr id="16" name="Rectangle : avec coins arrondis en diagonale 15">
            <a:extLst>
              <a:ext uri="{FF2B5EF4-FFF2-40B4-BE49-F238E27FC236}">
                <a16:creationId xmlns:a16="http://schemas.microsoft.com/office/drawing/2014/main" id="{41ED7193-4F9D-4E6D-9EE0-1A5B334CC65D}"/>
              </a:ext>
            </a:extLst>
          </p:cNvPr>
          <p:cNvSpPr>
            <a:spLocks/>
          </p:cNvSpPr>
          <p:nvPr/>
        </p:nvSpPr>
        <p:spPr>
          <a:xfrm>
            <a:off x="1249865" y="4718048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utiliser l’IA dans la détection des décharges sauvages ?</a:t>
            </a:r>
          </a:p>
        </p:txBody>
      </p:sp>
      <p:sp>
        <p:nvSpPr>
          <p:cNvPr id="17" name="Rectangle : avec coins arrondis en diagonale 16">
            <a:extLst>
              <a:ext uri="{FF2B5EF4-FFF2-40B4-BE49-F238E27FC236}">
                <a16:creationId xmlns:a16="http://schemas.microsoft.com/office/drawing/2014/main" id="{44905AD5-9BA0-446A-AB3F-66A06A1D76DC}"/>
              </a:ext>
            </a:extLst>
          </p:cNvPr>
          <p:cNvSpPr>
            <a:spLocks/>
          </p:cNvSpPr>
          <p:nvPr/>
        </p:nvSpPr>
        <p:spPr>
          <a:xfrm>
            <a:off x="7623719" y="4718048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mettre en contact des restaurants scolaires et des producteurs locaux pour créer une restauration collective ?</a:t>
            </a:r>
          </a:p>
        </p:txBody>
      </p:sp>
      <p:sp>
        <p:nvSpPr>
          <p:cNvPr id="18" name="Rectangle : avec coins arrondis en diagonale 46">
            <a:extLst>
              <a:ext uri="{FF2B5EF4-FFF2-40B4-BE49-F238E27FC236}">
                <a16:creationId xmlns:a16="http://schemas.microsoft.com/office/drawing/2014/main" id="{09280609-416B-42AB-A44B-A9E7E05BDA60}"/>
              </a:ext>
            </a:extLst>
          </p:cNvPr>
          <p:cNvSpPr>
            <a:spLocks/>
          </p:cNvSpPr>
          <p:nvPr/>
        </p:nvSpPr>
        <p:spPr>
          <a:xfrm>
            <a:off x="785885" y="2179193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utiliser l’IA comme outil et aide à la participation citoyenne ?</a:t>
            </a:r>
          </a:p>
        </p:txBody>
      </p:sp>
      <p:sp>
        <p:nvSpPr>
          <p:cNvPr id="8" name="Rectangle : avec coins arrondis en diagonale 7">
            <a:extLst>
              <a:ext uri="{FF2B5EF4-FFF2-40B4-BE49-F238E27FC236}">
                <a16:creationId xmlns:a16="http://schemas.microsoft.com/office/drawing/2014/main" id="{B37EAA27-D39E-4919-A759-02E6AD9D3426}"/>
              </a:ext>
            </a:extLst>
          </p:cNvPr>
          <p:cNvSpPr>
            <a:spLocks/>
          </p:cNvSpPr>
          <p:nvPr/>
        </p:nvSpPr>
        <p:spPr>
          <a:xfrm>
            <a:off x="785885" y="4083334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identifier des passoires thermiques &amp; flécher des investissements pour la rénovation des bâtiments ?</a:t>
            </a:r>
          </a:p>
        </p:txBody>
      </p:sp>
      <p:sp>
        <p:nvSpPr>
          <p:cNvPr id="11" name="Rectangle : avec coins arrondis en diagonale 10">
            <a:extLst>
              <a:ext uri="{FF2B5EF4-FFF2-40B4-BE49-F238E27FC236}">
                <a16:creationId xmlns:a16="http://schemas.microsoft.com/office/drawing/2014/main" id="{9648AFFE-F219-49D1-8C84-8D741D0B3ADC}"/>
              </a:ext>
            </a:extLst>
          </p:cNvPr>
          <p:cNvSpPr>
            <a:spLocks/>
          </p:cNvSpPr>
          <p:nvPr/>
        </p:nvSpPr>
        <p:spPr>
          <a:xfrm>
            <a:off x="321906" y="3448621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comprendre les enjeux à long terme des décisions d’aménagement?</a:t>
            </a:r>
          </a:p>
        </p:txBody>
      </p:sp>
      <p:sp>
        <p:nvSpPr>
          <p:cNvPr id="21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91E6114C-1EC6-47B5-93F0-8A04FD8D8D6B}"/>
              </a:ext>
            </a:extLst>
          </p:cNvPr>
          <p:cNvSpPr>
            <a:spLocks/>
          </p:cNvSpPr>
          <p:nvPr/>
        </p:nvSpPr>
        <p:spPr>
          <a:xfrm>
            <a:off x="321906" y="5600332"/>
            <a:ext cx="11548186" cy="60590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108000" rIns="144000" bIns="108000" numCol="1" spcCol="1270" anchor="t" anchorCtr="0">
            <a:no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fr-FR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Objectifs de la communauté « acteurs de l’IA dans les territoires pour les transitions écologique et énergétique » : </a:t>
            </a:r>
          </a:p>
          <a:p>
            <a:pPr algn="ctr" defTabSz="888978">
              <a:lnSpc>
                <a:spcPct val="90000"/>
              </a:lnSpc>
              <a:spcBef>
                <a:spcPct val="0"/>
              </a:spcBef>
              <a:spcAft>
                <a:spcPts val="267"/>
              </a:spcAft>
            </a:pPr>
            <a:r>
              <a:rPr lang="fr-FR" sz="1400">
                <a:solidFill>
                  <a:schemeClr val="tx1">
                    <a:lumMod val="75000"/>
                    <a:lumOff val="25000"/>
                  </a:schemeClr>
                </a:solidFill>
              </a:rPr>
              <a:t>se regrouper pour mener des réflexions autour du fort potentiel de l’IA au service des besoins des territoires </a:t>
            </a:r>
            <a:r>
              <a:rPr lang="fr-FR" sz="1100" i="1">
                <a:solidFill>
                  <a:schemeClr val="tx1">
                    <a:lumMod val="75000"/>
                    <a:lumOff val="25000"/>
                  </a:schemeClr>
                </a:solidFill>
              </a:rPr>
              <a:t>(exemples non exhaustifs)</a:t>
            </a:r>
            <a:r>
              <a:rPr lang="fr-FR" sz="140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 : avec coins arrondis en diagonale 22">
            <a:extLst>
              <a:ext uri="{FF2B5EF4-FFF2-40B4-BE49-F238E27FC236}">
                <a16:creationId xmlns:a16="http://schemas.microsoft.com/office/drawing/2014/main" id="{137CD077-59D0-4E7E-AD39-DE4DB2867A52}"/>
              </a:ext>
            </a:extLst>
          </p:cNvPr>
          <p:cNvSpPr>
            <a:spLocks/>
          </p:cNvSpPr>
          <p:nvPr/>
        </p:nvSpPr>
        <p:spPr>
          <a:xfrm>
            <a:off x="321906" y="2813907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gérer les contraintes antagonistes sur un territoire?</a:t>
            </a:r>
          </a:p>
        </p:txBody>
      </p:sp>
      <p:sp>
        <p:nvSpPr>
          <p:cNvPr id="24" name="Rectangle : avec coins arrondis en diagonale 46">
            <a:extLst>
              <a:ext uri="{FF2B5EF4-FFF2-40B4-BE49-F238E27FC236}">
                <a16:creationId xmlns:a16="http://schemas.microsoft.com/office/drawing/2014/main" id="{1C314259-D89C-4B97-BC77-930E8FD046D5}"/>
              </a:ext>
            </a:extLst>
          </p:cNvPr>
          <p:cNvSpPr>
            <a:spLocks/>
          </p:cNvSpPr>
          <p:nvPr/>
        </p:nvSpPr>
        <p:spPr>
          <a:xfrm>
            <a:off x="8551675" y="2813907"/>
            <a:ext cx="3318417" cy="522573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>
                <a:solidFill>
                  <a:schemeClr val="accent1"/>
                </a:solidFill>
              </a:rPr>
              <a:t>Comment utiliser l’IA pour favoriser la logistique urbaine?</a:t>
            </a:r>
          </a:p>
        </p:txBody>
      </p:sp>
    </p:spTree>
    <p:extLst>
      <p:ext uri="{BB962C8B-B14F-4D97-AF65-F5344CB8AC3E}">
        <p14:creationId xmlns:p14="http://schemas.microsoft.com/office/powerpoint/2010/main" val="4981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22"/>
          <p:cNvSpPr/>
          <p:nvPr/>
        </p:nvSpPr>
        <p:spPr>
          <a:xfrm>
            <a:off x="2367360" y="277200"/>
            <a:ext cx="97340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  <a:spcAft>
                <a:spcPts val="499"/>
              </a:spcAft>
              <a:buNone/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008260"/>
                </a:solidFill>
                <a:latin typeface="Marianne"/>
                <a:ea typeface="DejaVu Sans"/>
              </a:rPr>
              <a:t>Un AAP pour aider à créer des démonstrateurs d’IA dans les projets de transition écologique dans les territoires</a:t>
            </a:r>
            <a:endParaRPr lang="fr-FR" sz="2400" b="0" strike="noStrike" spc="-1" dirty="0">
              <a:latin typeface="Arial"/>
            </a:endParaRPr>
          </a:p>
        </p:txBody>
      </p:sp>
      <p:sp>
        <p:nvSpPr>
          <p:cNvPr id="98" name="Rectangle 28"/>
          <p:cNvSpPr/>
          <p:nvPr/>
        </p:nvSpPr>
        <p:spPr>
          <a:xfrm>
            <a:off x="4382280" y="1718640"/>
            <a:ext cx="7341120" cy="15235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80000" tIns="108000" rIns="182880" bIns="252000" numCol="1" spcCol="1440" anchor="t">
            <a:noAutofit/>
          </a:bodyPr>
          <a:lstStyle/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1" strike="noStrike" spc="-1" dirty="0">
                <a:solidFill>
                  <a:srgbClr val="404040"/>
                </a:solidFill>
                <a:latin typeface="Marianne"/>
                <a:ea typeface="Open Sans"/>
              </a:rPr>
              <a:t>Assiette de dépenses : 1 M€ minimum.</a:t>
            </a:r>
            <a:endParaRPr lang="fr-FR" sz="1200" b="0" strike="noStrike" spc="-1" dirty="0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1" strike="noStrike" spc="-1" dirty="0">
                <a:solidFill>
                  <a:srgbClr val="404040"/>
                </a:solidFill>
                <a:latin typeface="Marianne"/>
                <a:ea typeface="Open Sans"/>
              </a:rPr>
              <a:t>Expérimenter en condition réelle </a:t>
            </a:r>
            <a:r>
              <a:rPr lang="fr-FR" sz="1200" b="0" strike="noStrike" spc="-1" dirty="0">
                <a:solidFill>
                  <a:srgbClr val="404040"/>
                </a:solidFill>
                <a:latin typeface="Marianne"/>
                <a:ea typeface="Open Sans"/>
              </a:rPr>
              <a:t>et à </a:t>
            </a:r>
            <a:r>
              <a:rPr lang="fr-FR" sz="1200" b="1" strike="noStrike" spc="-1" dirty="0">
                <a:solidFill>
                  <a:srgbClr val="404040"/>
                </a:solidFill>
                <a:latin typeface="Marianne"/>
                <a:ea typeface="Open Sans"/>
              </a:rPr>
              <a:t>une échelle représentative </a:t>
            </a:r>
            <a:r>
              <a:rPr lang="fr-FR" sz="1200" b="0" strike="noStrike" spc="-1" dirty="0">
                <a:solidFill>
                  <a:srgbClr val="404040"/>
                </a:solidFill>
                <a:latin typeface="Marianne"/>
                <a:ea typeface="Open Sans"/>
              </a:rPr>
              <a:t>des solutions d’IA améliorant le pilotage et/ou la gestion de politiques publiques territoriales dans le domaine  de la transition écologique. </a:t>
            </a:r>
            <a:endParaRPr lang="fr-FR" sz="1200" b="0" strike="noStrike" spc="-1" dirty="0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 dirty="0">
                <a:solidFill>
                  <a:srgbClr val="404040"/>
                </a:solidFill>
                <a:latin typeface="Marianne"/>
                <a:ea typeface="Open Sans"/>
              </a:rPr>
              <a:t>Dans une logique de pré-industrialisation, ils valideront ainsi les technologies utilisées, leurs </a:t>
            </a:r>
            <a:r>
              <a:rPr lang="fr-FR" sz="1200" b="1" strike="noStrike" spc="-1" dirty="0">
                <a:solidFill>
                  <a:srgbClr val="404040"/>
                </a:solidFill>
                <a:latin typeface="Marianne"/>
                <a:ea typeface="Open Sans"/>
              </a:rPr>
              <a:t>cas d’usage (réponse au besoin du point de vue usager)</a:t>
            </a:r>
            <a:r>
              <a:rPr lang="fr-FR" sz="1200" b="0" strike="noStrike" spc="-1" dirty="0">
                <a:solidFill>
                  <a:srgbClr val="404040"/>
                </a:solidFill>
                <a:latin typeface="Marianne"/>
                <a:ea typeface="Open Sans"/>
              </a:rPr>
              <a:t>,</a:t>
            </a:r>
            <a:r>
              <a:rPr lang="fr-FR" sz="1200" b="1" strike="noStrike" spc="-1" dirty="0">
                <a:solidFill>
                  <a:srgbClr val="404040"/>
                </a:solidFill>
                <a:latin typeface="Marianne"/>
                <a:ea typeface="Open Sans"/>
              </a:rPr>
              <a:t> </a:t>
            </a:r>
            <a:r>
              <a:rPr lang="fr-FR" sz="1200" b="0" strike="noStrike" spc="-1" dirty="0">
                <a:solidFill>
                  <a:srgbClr val="404040"/>
                </a:solidFill>
                <a:latin typeface="Marianne"/>
                <a:ea typeface="Open Sans"/>
              </a:rPr>
              <a:t>ainsi que les modèles économiques des projets.</a:t>
            </a:r>
            <a:endParaRPr lang="fr-FR" sz="1200" b="0" strike="noStrike" spc="-1" dirty="0">
              <a:latin typeface="Arial"/>
            </a:endParaRPr>
          </a:p>
        </p:txBody>
      </p:sp>
      <p:sp>
        <p:nvSpPr>
          <p:cNvPr id="99" name="Diagonal Stripe 4"/>
          <p:cNvSpPr/>
          <p:nvPr/>
        </p:nvSpPr>
        <p:spPr>
          <a:xfrm>
            <a:off x="4382280" y="1367640"/>
            <a:ext cx="339840" cy="792720"/>
          </a:xfrm>
          <a:prstGeom prst="diagStrip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0" name="Rectangle: Rounded Corners 40"/>
          <p:cNvSpPr/>
          <p:nvPr/>
        </p:nvSpPr>
        <p:spPr>
          <a:xfrm flipH="1">
            <a:off x="4381560" y="1352880"/>
            <a:ext cx="7341120" cy="36468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" algn="ctr">
              <a:lnSpc>
                <a:spcPct val="100000"/>
              </a:lnSpc>
              <a:buNone/>
            </a:pPr>
            <a:r>
              <a:rPr lang="fr-FR" sz="1300" b="1" strike="noStrike" spc="-1">
                <a:solidFill>
                  <a:srgbClr val="FFFFFF"/>
                </a:solidFill>
                <a:latin typeface="Marianne"/>
                <a:ea typeface="DejaVu Sans"/>
              </a:rPr>
              <a:t>Démonstrateurs : fiche d’identité  </a:t>
            </a:r>
            <a:endParaRPr lang="fr-FR" sz="1300" b="0" strike="noStrike" spc="-1">
              <a:latin typeface="Arial"/>
            </a:endParaRPr>
          </a:p>
        </p:txBody>
      </p:sp>
      <p:sp>
        <p:nvSpPr>
          <p:cNvPr id="101" name="Isosceles Triangle 19"/>
          <p:cNvSpPr/>
          <p:nvPr/>
        </p:nvSpPr>
        <p:spPr>
          <a:xfrm>
            <a:off x="11455560" y="2581560"/>
            <a:ext cx="268200" cy="660240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2" name="Straight Connector 48"/>
          <p:cNvSpPr/>
          <p:nvPr/>
        </p:nvSpPr>
        <p:spPr>
          <a:xfrm flipV="1">
            <a:off x="8053200" y="3206520"/>
            <a:ext cx="360" cy="216000"/>
          </a:xfrm>
          <a:prstGeom prst="line">
            <a:avLst/>
          </a:prstGeom>
          <a:ln w="19050">
            <a:solidFill>
              <a:srgbClr val="005841"/>
            </a:solidFill>
            <a:prstDash val="sysDash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grpSp>
        <p:nvGrpSpPr>
          <p:cNvPr id="103" name="Groupe 8"/>
          <p:cNvGrpSpPr/>
          <p:nvPr/>
        </p:nvGrpSpPr>
        <p:grpSpPr>
          <a:xfrm>
            <a:off x="2221200" y="1359000"/>
            <a:ext cx="1741680" cy="1626480"/>
            <a:chOff x="2221200" y="1359000"/>
            <a:chExt cx="1741680" cy="1626480"/>
          </a:xfrm>
        </p:grpSpPr>
        <p:sp>
          <p:nvSpPr>
            <p:cNvPr id="104" name="Freeform 7"/>
            <p:cNvSpPr/>
            <p:nvPr/>
          </p:nvSpPr>
          <p:spPr>
            <a:xfrm>
              <a:off x="2221200" y="1359000"/>
              <a:ext cx="1741680" cy="1609560"/>
            </a:xfrm>
            <a:custGeom>
              <a:avLst/>
              <a:gdLst/>
              <a:ahLst/>
              <a:cxnLst/>
              <a:rect l="l" t="t" r="r" b="b"/>
              <a:pathLst>
                <a:path w="196" h="275">
                  <a:moveTo>
                    <a:pt x="196" y="171"/>
                  </a:moveTo>
                  <a:cubicBezTo>
                    <a:pt x="196" y="228"/>
                    <a:pt x="152" y="275"/>
                    <a:pt x="98" y="275"/>
                  </a:cubicBezTo>
                  <a:cubicBezTo>
                    <a:pt x="44" y="275"/>
                    <a:pt x="0" y="228"/>
                    <a:pt x="0" y="171"/>
                  </a:cubicBezTo>
                  <a:cubicBezTo>
                    <a:pt x="0" y="114"/>
                    <a:pt x="98" y="0"/>
                    <a:pt x="98" y="0"/>
                  </a:cubicBezTo>
                  <a:cubicBezTo>
                    <a:pt x="98" y="0"/>
                    <a:pt x="196" y="114"/>
                    <a:pt x="196" y="17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" name="Freeform 9"/>
            <p:cNvSpPr/>
            <p:nvPr/>
          </p:nvSpPr>
          <p:spPr>
            <a:xfrm>
              <a:off x="2352600" y="1629000"/>
              <a:ext cx="1442160" cy="1332720"/>
            </a:xfrm>
            <a:custGeom>
              <a:avLst/>
              <a:gdLst/>
              <a:ahLst/>
              <a:cxnLst/>
              <a:rect l="l" t="t" r="r" b="b"/>
              <a:pathLst>
                <a:path w="196" h="275">
                  <a:moveTo>
                    <a:pt x="196" y="171"/>
                  </a:moveTo>
                  <a:cubicBezTo>
                    <a:pt x="196" y="228"/>
                    <a:pt x="152" y="275"/>
                    <a:pt x="98" y="275"/>
                  </a:cubicBezTo>
                  <a:cubicBezTo>
                    <a:pt x="44" y="275"/>
                    <a:pt x="0" y="228"/>
                    <a:pt x="0" y="171"/>
                  </a:cubicBezTo>
                  <a:cubicBezTo>
                    <a:pt x="0" y="114"/>
                    <a:pt x="98" y="0"/>
                    <a:pt x="98" y="0"/>
                  </a:cubicBezTo>
                  <a:cubicBezTo>
                    <a:pt x="98" y="0"/>
                    <a:pt x="196" y="114"/>
                    <a:pt x="196" y="171"/>
                  </a:cubicBezTo>
                  <a:close/>
                </a:path>
              </a:pathLst>
            </a:custGeom>
            <a:solidFill>
              <a:schemeClr val="accent1">
                <a:lumMod val="90000"/>
                <a:lumOff val="1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Freeform 10"/>
            <p:cNvSpPr/>
            <p:nvPr/>
          </p:nvSpPr>
          <p:spPr>
            <a:xfrm>
              <a:off x="2495880" y="1917360"/>
              <a:ext cx="1155960" cy="1068120"/>
            </a:xfrm>
            <a:custGeom>
              <a:avLst/>
              <a:gdLst/>
              <a:ahLst/>
              <a:cxnLst/>
              <a:rect l="l" t="t" r="r" b="b"/>
              <a:pathLst>
                <a:path w="196" h="275">
                  <a:moveTo>
                    <a:pt x="196" y="171"/>
                  </a:moveTo>
                  <a:cubicBezTo>
                    <a:pt x="196" y="228"/>
                    <a:pt x="152" y="275"/>
                    <a:pt x="98" y="275"/>
                  </a:cubicBezTo>
                  <a:cubicBezTo>
                    <a:pt x="44" y="275"/>
                    <a:pt x="0" y="228"/>
                    <a:pt x="0" y="171"/>
                  </a:cubicBezTo>
                  <a:cubicBezTo>
                    <a:pt x="0" y="114"/>
                    <a:pt x="98" y="0"/>
                    <a:pt x="98" y="0"/>
                  </a:cubicBezTo>
                  <a:cubicBezTo>
                    <a:pt x="98" y="0"/>
                    <a:pt x="196" y="114"/>
                    <a:pt x="196" y="171"/>
                  </a:cubicBezTo>
                  <a:close/>
                </a:path>
              </a:pathLst>
            </a:custGeom>
            <a:solidFill>
              <a:schemeClr val="accent1">
                <a:lumMod val="50000"/>
                <a:lumOff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7" name="Freeform 11"/>
            <p:cNvSpPr/>
            <p:nvPr/>
          </p:nvSpPr>
          <p:spPr>
            <a:xfrm>
              <a:off x="2618640" y="2158560"/>
              <a:ext cx="894960" cy="826920"/>
            </a:xfrm>
            <a:custGeom>
              <a:avLst/>
              <a:gdLst/>
              <a:ahLst/>
              <a:cxnLst/>
              <a:rect l="l" t="t" r="r" b="b"/>
              <a:pathLst>
                <a:path w="196" h="275">
                  <a:moveTo>
                    <a:pt x="196" y="171"/>
                  </a:moveTo>
                  <a:cubicBezTo>
                    <a:pt x="196" y="228"/>
                    <a:pt x="152" y="275"/>
                    <a:pt x="98" y="275"/>
                  </a:cubicBezTo>
                  <a:cubicBezTo>
                    <a:pt x="44" y="275"/>
                    <a:pt x="0" y="228"/>
                    <a:pt x="0" y="171"/>
                  </a:cubicBezTo>
                  <a:cubicBezTo>
                    <a:pt x="0" y="114"/>
                    <a:pt x="98" y="0"/>
                    <a:pt x="98" y="0"/>
                  </a:cubicBezTo>
                  <a:cubicBezTo>
                    <a:pt x="98" y="0"/>
                    <a:pt x="196" y="114"/>
                    <a:pt x="196" y="171"/>
                  </a:cubicBezTo>
                  <a:close/>
                </a:path>
              </a:pathLst>
            </a:custGeom>
            <a:solidFill>
              <a:schemeClr val="accent1">
                <a:lumMod val="75000"/>
                <a:lumOff val="25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8" name="TextBox 16"/>
          <p:cNvSpPr/>
          <p:nvPr/>
        </p:nvSpPr>
        <p:spPr>
          <a:xfrm>
            <a:off x="2253600" y="2983680"/>
            <a:ext cx="167688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600" b="1" strike="noStrike" spc="-1">
                <a:solidFill>
                  <a:srgbClr val="005841"/>
                </a:solidFill>
                <a:latin typeface="Marianne"/>
                <a:ea typeface="DejaVu Sans"/>
              </a:rPr>
              <a:t>Démonstrateur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09" name="TextBox 17"/>
          <p:cNvSpPr/>
          <p:nvPr/>
        </p:nvSpPr>
        <p:spPr>
          <a:xfrm>
            <a:off x="621000" y="2591640"/>
            <a:ext cx="118908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600" b="1" strike="noStrike" spc="-1">
                <a:solidFill>
                  <a:srgbClr val="00C18F"/>
                </a:solidFill>
                <a:latin typeface="Marianne"/>
                <a:ea typeface="DejaVu Sans"/>
              </a:rPr>
              <a:t>Territoires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10" name="TextBox 18"/>
          <p:cNvSpPr/>
          <p:nvPr/>
        </p:nvSpPr>
        <p:spPr>
          <a:xfrm>
            <a:off x="377640" y="2243520"/>
            <a:ext cx="167544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600" b="1" strike="noStrike" spc="-1">
                <a:solidFill>
                  <a:srgbClr val="005841"/>
                </a:solidFill>
                <a:latin typeface="Marianne"/>
                <a:ea typeface="DejaVu Sans"/>
              </a:rPr>
              <a:t>Environnement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11" name="TextBox 19"/>
          <p:cNvSpPr/>
          <p:nvPr/>
        </p:nvSpPr>
        <p:spPr>
          <a:xfrm>
            <a:off x="1014840" y="1895400"/>
            <a:ext cx="40140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600" b="1" strike="noStrike" spc="-1">
                <a:solidFill>
                  <a:srgbClr val="008260"/>
                </a:solidFill>
                <a:latin typeface="Marianne"/>
                <a:ea typeface="DejaVu Sans"/>
              </a:rPr>
              <a:t>IA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12" name="Straight Arrow Connector 3"/>
          <p:cNvSpPr/>
          <p:nvPr/>
        </p:nvSpPr>
        <p:spPr>
          <a:xfrm>
            <a:off x="1957680" y="2760840"/>
            <a:ext cx="711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404040"/>
            </a:solidFill>
            <a:prstDash val="sysDash"/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Straight Arrow Connector 3"/>
          <p:cNvSpPr/>
          <p:nvPr/>
        </p:nvSpPr>
        <p:spPr>
          <a:xfrm flipV="1">
            <a:off x="2069640" y="2410560"/>
            <a:ext cx="5997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404040"/>
            </a:solidFill>
            <a:prstDash val="sysDash"/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Straight Arrow Connector 3"/>
          <p:cNvSpPr/>
          <p:nvPr/>
        </p:nvSpPr>
        <p:spPr>
          <a:xfrm>
            <a:off x="1518480" y="2064600"/>
            <a:ext cx="11509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404040"/>
            </a:solidFill>
            <a:prstDash val="sysDash"/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Rectangle: Rounded Corners 40"/>
          <p:cNvSpPr/>
          <p:nvPr/>
        </p:nvSpPr>
        <p:spPr>
          <a:xfrm flipH="1">
            <a:off x="4381560" y="3197520"/>
            <a:ext cx="7341120" cy="4464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Straight Connector 48"/>
          <p:cNvSpPr/>
          <p:nvPr/>
        </p:nvSpPr>
        <p:spPr>
          <a:xfrm flipH="1">
            <a:off x="2466720" y="3446280"/>
            <a:ext cx="7258320" cy="360"/>
          </a:xfrm>
          <a:prstGeom prst="line">
            <a:avLst/>
          </a:prstGeom>
          <a:ln w="19050">
            <a:solidFill>
              <a:srgbClr val="005841"/>
            </a:solidFill>
            <a:prstDash val="sysDash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7" name="Rectangle 70"/>
          <p:cNvSpPr/>
          <p:nvPr/>
        </p:nvSpPr>
        <p:spPr>
          <a:xfrm>
            <a:off x="7360560" y="3911760"/>
            <a:ext cx="4354200" cy="225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80000" tIns="144000" rIns="182880" bIns="252000" numCol="1" spcCol="1440" anchor="t">
            <a:noAutofit/>
          </a:bodyPr>
          <a:lstStyle/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Le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chef de file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du projet peut être :</a:t>
            </a:r>
            <a:endParaRPr lang="fr-FR" sz="1200" b="0" strike="noStrike" spc="-1">
              <a:latin typeface="Arial"/>
            </a:endParaRPr>
          </a:p>
          <a:p>
            <a:pPr marL="628560" lvl="1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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une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collectivité territoriale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(conseil régional / départemental, commune, métropole, etc.) </a:t>
            </a:r>
            <a:endParaRPr lang="fr-FR" sz="1200" b="0" strike="noStrike" spc="-1">
              <a:latin typeface="Arial"/>
            </a:endParaRPr>
          </a:p>
          <a:p>
            <a:pPr marL="628560" lvl="1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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un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syndicat mixte ou intercommunal</a:t>
            </a:r>
            <a:endParaRPr lang="fr-FR" sz="1200" b="0" strike="noStrike" spc="-1">
              <a:latin typeface="Arial"/>
            </a:endParaRPr>
          </a:p>
          <a:p>
            <a:pPr marL="628560" lvl="1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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une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alliance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de collectivités territoriales et/ou de syndicats mixtes et/ou de syndicats intercommunaux </a:t>
            </a:r>
            <a:endParaRPr lang="fr-FR" sz="12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Dans le cadre d’une équipe projet, des acteurs publics ou privés de toute nature peuvent être associés au chef de file. 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18" name="Diagonal Stripe 4"/>
          <p:cNvSpPr/>
          <p:nvPr/>
        </p:nvSpPr>
        <p:spPr>
          <a:xfrm>
            <a:off x="7360560" y="3648960"/>
            <a:ext cx="324720" cy="871200"/>
          </a:xfrm>
          <a:prstGeom prst="diagStripe">
            <a:avLst>
              <a:gd name="adj" fmla="val 0"/>
            </a:avLst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9" name="Rectangle: Rounded Corners 40"/>
          <p:cNvSpPr/>
          <p:nvPr/>
        </p:nvSpPr>
        <p:spPr>
          <a:xfrm flipH="1">
            <a:off x="7359120" y="3647880"/>
            <a:ext cx="4354200" cy="30492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" algn="ctr">
              <a:lnSpc>
                <a:spcPct val="100000"/>
              </a:lnSpc>
              <a:buNone/>
            </a:pPr>
            <a:r>
              <a:rPr lang="fr-FR" sz="1300" b="1" i="1" strike="noStrike" spc="-1">
                <a:solidFill>
                  <a:srgbClr val="FFFFFF"/>
                </a:solidFill>
                <a:latin typeface="Marianne"/>
                <a:ea typeface="DejaVu Sans"/>
              </a:rPr>
              <a:t>Territoires</a:t>
            </a:r>
            <a:endParaRPr lang="fr-FR" sz="1300" b="0" strike="noStrike" spc="-1">
              <a:latin typeface="Arial"/>
            </a:endParaRPr>
          </a:p>
        </p:txBody>
      </p:sp>
      <p:sp>
        <p:nvSpPr>
          <p:cNvPr id="120" name="Isosceles Triangle 19"/>
          <p:cNvSpPr/>
          <p:nvPr/>
        </p:nvSpPr>
        <p:spPr>
          <a:xfrm>
            <a:off x="11458440" y="5467680"/>
            <a:ext cx="256320" cy="725760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1" name="Rectangle: Rounded Corners 40"/>
          <p:cNvSpPr/>
          <p:nvPr/>
        </p:nvSpPr>
        <p:spPr>
          <a:xfrm flipH="1">
            <a:off x="7359120" y="6156360"/>
            <a:ext cx="4354200" cy="5580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Rectangle 75"/>
          <p:cNvSpPr/>
          <p:nvPr/>
        </p:nvSpPr>
        <p:spPr>
          <a:xfrm>
            <a:off x="4750920" y="3914280"/>
            <a:ext cx="2412720" cy="22996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80000" tIns="144000" rIns="182880" bIns="252000" numCol="1" spcCol="1440" anchor="t">
            <a:noAutofit/>
          </a:bodyPr>
          <a:lstStyle/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Les projets doivent présenter un bilan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coût / bénéfice environnemental favorable </a:t>
            </a:r>
            <a:endParaRPr lang="fr-FR" sz="12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Ce calcul doit notamment tenir compte de la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frugalité de l’algorithme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et de la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localisation des serveurs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.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23" name="Diagonal Stripe 4"/>
          <p:cNvSpPr/>
          <p:nvPr/>
        </p:nvSpPr>
        <p:spPr>
          <a:xfrm>
            <a:off x="4750920" y="3648600"/>
            <a:ext cx="324720" cy="871200"/>
          </a:xfrm>
          <a:prstGeom prst="diagStripe">
            <a:avLst>
              <a:gd name="adj" fmla="val 0"/>
            </a:avLst>
          </a:prstGeom>
          <a:solidFill>
            <a:schemeClr val="accent1">
              <a:lumMod val="50000"/>
              <a:lumOff val="50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4" name="Rectangle: Rounded Corners 40"/>
          <p:cNvSpPr/>
          <p:nvPr/>
        </p:nvSpPr>
        <p:spPr>
          <a:xfrm flipH="1">
            <a:off x="4750200" y="3647880"/>
            <a:ext cx="2412720" cy="304920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  <a:lumOff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" algn="ctr">
              <a:lnSpc>
                <a:spcPct val="100000"/>
              </a:lnSpc>
              <a:buNone/>
            </a:pPr>
            <a:r>
              <a:rPr lang="fr-FR" sz="1300" b="1" i="1" strike="noStrike" spc="-1">
                <a:solidFill>
                  <a:srgbClr val="005841"/>
                </a:solidFill>
                <a:latin typeface="Marianne"/>
                <a:ea typeface="DejaVu Sans"/>
              </a:rPr>
              <a:t>Transition écologique</a:t>
            </a:r>
            <a:endParaRPr lang="fr-FR" sz="1300" b="0" strike="noStrike" spc="-1">
              <a:latin typeface="Arial"/>
            </a:endParaRPr>
          </a:p>
        </p:txBody>
      </p:sp>
      <p:sp>
        <p:nvSpPr>
          <p:cNvPr id="125" name="Isosceles Triangle 19"/>
          <p:cNvSpPr/>
          <p:nvPr/>
        </p:nvSpPr>
        <p:spPr>
          <a:xfrm>
            <a:off x="6897240" y="5486400"/>
            <a:ext cx="256320" cy="725760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  <a:lumOff val="50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6" name="Rectangle: Rounded Corners 40"/>
          <p:cNvSpPr/>
          <p:nvPr/>
        </p:nvSpPr>
        <p:spPr>
          <a:xfrm flipH="1">
            <a:off x="4754160" y="6163200"/>
            <a:ext cx="2374920" cy="49320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  <a:lumOff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Straight Connector 48"/>
          <p:cNvSpPr/>
          <p:nvPr/>
        </p:nvSpPr>
        <p:spPr>
          <a:xfrm flipV="1">
            <a:off x="2466720" y="3446280"/>
            <a:ext cx="360" cy="180000"/>
          </a:xfrm>
          <a:prstGeom prst="line">
            <a:avLst/>
          </a:prstGeom>
          <a:ln w="19050">
            <a:solidFill>
              <a:srgbClr val="005841"/>
            </a:solidFill>
            <a:prstDash val="sysDash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8" name="Rectangle 81"/>
          <p:cNvSpPr/>
          <p:nvPr/>
        </p:nvSpPr>
        <p:spPr>
          <a:xfrm>
            <a:off x="476280" y="3929400"/>
            <a:ext cx="3904920" cy="22845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80000" tIns="144000" rIns="182880" bIns="252000" numCol="1" spcCol="1440" anchor="t">
            <a:noAutofit/>
          </a:bodyPr>
          <a:lstStyle/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La solution doit se baser sur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système automatisé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capable de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formuler des recommandations, établir des prévisions, ou  prendre des décisions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 pour un ensemble d'objectifs définis (via vision par ordinateur, machine learning, détection d’anomalie, etc.).</a:t>
            </a:r>
            <a:endParaRPr lang="fr-FR" sz="12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404040"/>
              </a:buClr>
              <a:buFont typeface="Wingdings" charset="2"/>
              <a:buChar char=""/>
            </a:pP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Les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prérequis techniques </a:t>
            </a:r>
            <a:r>
              <a:rPr lang="fr-FR" sz="1200" b="0" strike="noStrike" spc="-1">
                <a:solidFill>
                  <a:srgbClr val="404040"/>
                </a:solidFill>
                <a:latin typeface="Marianne"/>
                <a:ea typeface="Open Sans"/>
              </a:rPr>
              <a:t>au fonctionnement de la solution (collecte et traitement des données par exemple) pourront être </a:t>
            </a:r>
            <a:r>
              <a:rPr lang="fr-FR" sz="1200" b="1" strike="noStrike" spc="-1">
                <a:solidFill>
                  <a:srgbClr val="404040"/>
                </a:solidFill>
                <a:latin typeface="Marianne"/>
                <a:ea typeface="Open Sans"/>
              </a:rPr>
              <a:t>financés à condition qu’ils restent limités.</a:t>
            </a:r>
            <a:endParaRPr lang="fr-F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fr-FR" sz="1200" b="0" strike="noStrike" spc="-1">
              <a:latin typeface="Arial"/>
            </a:endParaRPr>
          </a:p>
        </p:txBody>
      </p:sp>
      <p:sp>
        <p:nvSpPr>
          <p:cNvPr id="129" name="Diagonal Stripe 4"/>
          <p:cNvSpPr/>
          <p:nvPr/>
        </p:nvSpPr>
        <p:spPr>
          <a:xfrm>
            <a:off x="476280" y="3665520"/>
            <a:ext cx="324720" cy="871200"/>
          </a:xfrm>
          <a:prstGeom prst="diagStripe">
            <a:avLst>
              <a:gd name="adj" fmla="val 0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0" name="Rectangle: Rounded Corners 40"/>
          <p:cNvSpPr/>
          <p:nvPr/>
        </p:nvSpPr>
        <p:spPr>
          <a:xfrm flipH="1">
            <a:off x="474840" y="3647880"/>
            <a:ext cx="3904920" cy="304920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  <a:lumOff val="1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" algn="ctr">
              <a:lnSpc>
                <a:spcPct val="100000"/>
              </a:lnSpc>
              <a:buNone/>
            </a:pPr>
            <a:r>
              <a:rPr lang="fr-FR" sz="1300" b="1" i="1" strike="noStrike" spc="-1">
                <a:solidFill>
                  <a:srgbClr val="FFFFFF"/>
                </a:solidFill>
                <a:latin typeface="Marianne"/>
                <a:ea typeface="DejaVu Sans"/>
              </a:rPr>
              <a:t>IA</a:t>
            </a:r>
            <a:endParaRPr lang="fr-FR" sz="1300" b="0" strike="noStrike" spc="-1">
              <a:latin typeface="Arial"/>
            </a:endParaRPr>
          </a:p>
        </p:txBody>
      </p:sp>
      <p:sp>
        <p:nvSpPr>
          <p:cNvPr id="131" name="Isosceles Triangle 19"/>
          <p:cNvSpPr/>
          <p:nvPr/>
        </p:nvSpPr>
        <p:spPr>
          <a:xfrm>
            <a:off x="4125240" y="5456520"/>
            <a:ext cx="256320" cy="725760"/>
          </a:xfrm>
          <a:prstGeom prst="triangle">
            <a:avLst>
              <a:gd name="adj" fmla="val 100000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2" name="Rectangle: Rounded Corners 40"/>
          <p:cNvSpPr/>
          <p:nvPr/>
        </p:nvSpPr>
        <p:spPr>
          <a:xfrm flipH="1">
            <a:off x="474840" y="6167520"/>
            <a:ext cx="3904920" cy="48960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  <a:lumOff val="1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Straight Connector 48"/>
          <p:cNvSpPr/>
          <p:nvPr/>
        </p:nvSpPr>
        <p:spPr>
          <a:xfrm flipV="1">
            <a:off x="6100200" y="3446280"/>
            <a:ext cx="360" cy="180000"/>
          </a:xfrm>
          <a:prstGeom prst="line">
            <a:avLst/>
          </a:prstGeom>
          <a:ln w="19050">
            <a:solidFill>
              <a:srgbClr val="005841"/>
            </a:solidFill>
            <a:prstDash val="sysDash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4" name="Straight Connector 48"/>
          <p:cNvSpPr/>
          <p:nvPr/>
        </p:nvSpPr>
        <p:spPr>
          <a:xfrm flipV="1">
            <a:off x="9722160" y="3446280"/>
            <a:ext cx="360" cy="180000"/>
          </a:xfrm>
          <a:prstGeom prst="line">
            <a:avLst/>
          </a:prstGeom>
          <a:ln w="19050">
            <a:solidFill>
              <a:srgbClr val="005841"/>
            </a:solidFill>
            <a:prstDash val="sysDash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5" name="Espace réservé du numéro de diapositive 4"/>
          <p:cNvSpPr/>
          <p:nvPr/>
        </p:nvSpPr>
        <p:spPr>
          <a:xfrm>
            <a:off x="8352000" y="6378120"/>
            <a:ext cx="1798920" cy="47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676F26EF-2A53-4E0E-B591-387349FD401F}" type="slidenum">
              <a:rPr lang="fr-FR" sz="1000" b="1" strike="noStrike" spc="-1">
                <a:solidFill>
                  <a:srgbClr val="000000"/>
                </a:solidFill>
                <a:latin typeface="Marianne"/>
                <a:ea typeface="DejaVu Sans"/>
              </a:rPr>
              <a:t>5</a:t>
            </a:fld>
            <a:endParaRPr lang="fr-FR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470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22">
            <a:extLst>
              <a:ext uri="{FF2B5EF4-FFF2-40B4-BE49-F238E27FC236}">
                <a16:creationId xmlns:a16="http://schemas.microsoft.com/office/drawing/2014/main" id="{43CF019A-38A0-40B5-935D-C881FC698685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indent="0" defTabSz="914377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400" b="1">
                <a:solidFill>
                  <a:srgbClr val="008260"/>
                </a:solidFill>
                <a:latin typeface="+mj-lt"/>
              </a:defRPr>
            </a:lvl1pPr>
            <a:lvl2pPr marL="252000" indent="-7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/>
            </a:lvl2pPr>
            <a:lvl3pPr marL="43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/>
            </a:lvl3pPr>
            <a:lvl4pPr marL="61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/>
            </a:lvl4pPr>
            <a:lvl5pPr marL="828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fr-FR"/>
              <a:t>Quels acteurs pour construire les démonstrateurs ?</a:t>
            </a:r>
          </a:p>
        </p:txBody>
      </p:sp>
      <p:pic>
        <p:nvPicPr>
          <p:cNvPr id="106" name="Background-transparency [0]" hidden="1">
            <a:extLst>
              <a:ext uri="{FF2B5EF4-FFF2-40B4-BE49-F238E27FC236}">
                <a16:creationId xmlns:a16="http://schemas.microsoft.com/office/drawing/2014/main" id="{C705CE70-AADE-4E71-AF9A-24B7DE46642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07" name="Graphic 43 [0]" hidden="1">
            <a:extLst>
              <a:ext uri="{FF2B5EF4-FFF2-40B4-BE49-F238E27FC236}">
                <a16:creationId xmlns:a16="http://schemas.microsoft.com/office/drawing/2014/main" id="{01214037-2580-4730-865E-065616E4770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553224" y="3174315"/>
            <a:ext cx="201144" cy="201144"/>
          </a:xfrm>
          <a:prstGeom prst="rect">
            <a:avLst/>
          </a:prstGeom>
        </p:spPr>
      </p:pic>
      <p:pic>
        <p:nvPicPr>
          <p:cNvPr id="110" name="Background-circle-purple [2]" hidden="1">
            <a:extLst>
              <a:ext uri="{FF2B5EF4-FFF2-40B4-BE49-F238E27FC236}">
                <a16:creationId xmlns:a16="http://schemas.microsoft.com/office/drawing/2014/main" id="{7B6EB7B6-4093-4672-B05A-ED17DDD38BB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11" name="Graphic 46 [2]" hidden="1">
            <a:extLst>
              <a:ext uri="{FF2B5EF4-FFF2-40B4-BE49-F238E27FC236}">
                <a16:creationId xmlns:a16="http://schemas.microsoft.com/office/drawing/2014/main" id="{11D9F4F6-2A4A-47E3-AD14-7002D87C28C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562983" y="3178222"/>
            <a:ext cx="201144" cy="201144"/>
          </a:xfrm>
          <a:prstGeom prst="rect">
            <a:avLst/>
          </a:prstGeom>
        </p:spPr>
      </p:pic>
      <p:pic>
        <p:nvPicPr>
          <p:cNvPr id="112" name="Background-purple [3]" hidden="1">
            <a:extLst>
              <a:ext uri="{FF2B5EF4-FFF2-40B4-BE49-F238E27FC236}">
                <a16:creationId xmlns:a16="http://schemas.microsoft.com/office/drawing/2014/main" id="{12DA1226-B70F-44FB-B5CD-A94CCE48E6DE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60949"/>
            <a:ext cx="444428" cy="435690"/>
          </a:xfrm>
          <a:prstGeom prst="rect">
            <a:avLst/>
          </a:prstGeom>
        </p:spPr>
      </p:pic>
      <p:pic>
        <p:nvPicPr>
          <p:cNvPr id="113" name="Graphic 43 [3]" hidden="1">
            <a:extLst>
              <a:ext uri="{FF2B5EF4-FFF2-40B4-BE49-F238E27FC236}">
                <a16:creationId xmlns:a16="http://schemas.microsoft.com/office/drawing/2014/main" id="{10300D92-28BC-4A61-BA34-5655AAD347FF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1559753" y="3178221"/>
            <a:ext cx="201144" cy="201144"/>
          </a:xfrm>
          <a:prstGeom prst="rect">
            <a:avLst/>
          </a:prstGeom>
        </p:spPr>
      </p:pic>
      <p:sp>
        <p:nvSpPr>
          <p:cNvPr id="80" name="Espace réservé du numéro de diapositive 4">
            <a:extLst>
              <a:ext uri="{FF2B5EF4-FFF2-40B4-BE49-F238E27FC236}">
                <a16:creationId xmlns:a16="http://schemas.microsoft.com/office/drawing/2014/main" id="{40C956A2-D00F-4623-8800-7D9E396E6E86}"/>
              </a:ext>
            </a:extLst>
          </p:cNvPr>
          <p:cNvSpPr txBox="1">
            <a:spLocks/>
          </p:cNvSpPr>
          <p:nvPr/>
        </p:nvSpPr>
        <p:spPr>
          <a:xfrm>
            <a:off x="10392000" y="6493002"/>
            <a:ext cx="1800000" cy="480000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33122C9-A0B9-462F-8757-0847AD287B63}" type="slidenum">
              <a:rPr lang="fr-FR" sz="1000" b="1"/>
              <a:pPr algn="r"/>
              <a:t>6</a:t>
            </a:fld>
            <a:endParaRPr lang="fr-FR" sz="1000" b="1" dirty="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4DB54137-6679-4111-98C9-657244E65AF1}"/>
              </a:ext>
            </a:extLst>
          </p:cNvPr>
          <p:cNvSpPr txBox="1"/>
          <p:nvPr/>
        </p:nvSpPr>
        <p:spPr>
          <a:xfrm>
            <a:off x="368099" y="6406503"/>
            <a:ext cx="8905889" cy="25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/>
            <a:r>
              <a:rPr lang="fr-FR" sz="1067" i="1">
                <a:solidFill>
                  <a:srgbClr val="005841">
                    <a:lumMod val="90000"/>
                    <a:lumOff val="10000"/>
                  </a:srgbClr>
                </a:solidFill>
                <a:latin typeface="Arial"/>
              </a:rPr>
              <a:t>Démonstrateurs d’IA dans les territoires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7911E897-1AB0-48CD-A8AE-DF5E551396A8}"/>
              </a:ext>
            </a:extLst>
          </p:cNvPr>
          <p:cNvSpPr txBox="1"/>
          <p:nvPr/>
        </p:nvSpPr>
        <p:spPr>
          <a:xfrm>
            <a:off x="4353585" y="6397704"/>
            <a:ext cx="751784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i="1">
                <a:solidFill>
                  <a:schemeClr val="tx1">
                    <a:lumMod val="75000"/>
                    <a:lumOff val="25000"/>
                  </a:schemeClr>
                </a:solidFill>
              </a:rPr>
              <a:t>* Leurs instances de décision doivent exclusivement être composées d’organismes publics ou de personnes mandatées par ceux-ci.</a:t>
            </a:r>
          </a:p>
        </p:txBody>
      </p:sp>
      <p:sp>
        <p:nvSpPr>
          <p:cNvPr id="81" name="Donut 30">
            <a:extLst>
              <a:ext uri="{FF2B5EF4-FFF2-40B4-BE49-F238E27FC236}">
                <a16:creationId xmlns:a16="http://schemas.microsoft.com/office/drawing/2014/main" id="{85DD11E0-B2A9-437D-B362-AB0E67BF094C}"/>
              </a:ext>
            </a:extLst>
          </p:cNvPr>
          <p:cNvSpPr>
            <a:spLocks/>
          </p:cNvSpPr>
          <p:nvPr/>
        </p:nvSpPr>
        <p:spPr>
          <a:xfrm>
            <a:off x="3204264" y="3475715"/>
            <a:ext cx="2356260" cy="2690245"/>
          </a:xfrm>
          <a:prstGeom prst="donut">
            <a:avLst>
              <a:gd name="adj" fmla="val 19035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  <a:effectLst/>
          <a:scene3d>
            <a:camera prst="perspectiveRelaxedModerately" fov="300000">
              <a:rot lat="18890634" lon="0" rev="0"/>
            </a:camera>
            <a:lightRig rig="threePt" dir="t"/>
          </a:scene3d>
          <a:sp3d extrusionH="203200"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2BD7BD8A-F29F-4395-BD7C-913E7E87F29D}"/>
              </a:ext>
            </a:extLst>
          </p:cNvPr>
          <p:cNvSpPr txBox="1">
            <a:spLocks/>
          </p:cNvSpPr>
          <p:nvPr/>
        </p:nvSpPr>
        <p:spPr>
          <a:xfrm>
            <a:off x="9440915" y="1384462"/>
            <a:ext cx="552265" cy="253916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just"/>
            <a:endParaRPr lang="fr-FR" sz="1050">
              <a:solidFill>
                <a:schemeClr val="bg1"/>
              </a:solidFill>
            </a:endParaRPr>
          </a:p>
        </p:txBody>
      </p:sp>
      <p:sp>
        <p:nvSpPr>
          <p:cNvPr id="95" name="TextBox 39">
            <a:extLst>
              <a:ext uri="{FF2B5EF4-FFF2-40B4-BE49-F238E27FC236}">
                <a16:creationId xmlns:a16="http://schemas.microsoft.com/office/drawing/2014/main" id="{FC4227BC-CEFB-49C5-9F6A-36CC9DEC9CB1}"/>
              </a:ext>
            </a:extLst>
          </p:cNvPr>
          <p:cNvSpPr txBox="1">
            <a:spLocks/>
          </p:cNvSpPr>
          <p:nvPr/>
        </p:nvSpPr>
        <p:spPr>
          <a:xfrm>
            <a:off x="6951028" y="2716560"/>
            <a:ext cx="2427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>
                <a:solidFill>
                  <a:schemeClr val="accent1"/>
                </a:solidFill>
              </a:rPr>
              <a:t>Opérateurs économiques</a:t>
            </a:r>
          </a:p>
          <a:p>
            <a:r>
              <a:rPr lang="fr-FR" sz="1200" b="1" i="1">
                <a:solidFill>
                  <a:schemeClr val="accent1"/>
                </a:solidFill>
              </a:rPr>
              <a:t>Startups, PME</a:t>
            </a:r>
            <a:r>
              <a:rPr lang="fr-FR" sz="1200" i="1">
                <a:solidFill>
                  <a:schemeClr val="accent1"/>
                </a:solidFill>
              </a:rPr>
              <a:t>, </a:t>
            </a:r>
            <a:r>
              <a:rPr lang="fr-FR" sz="1200" i="1">
                <a:solidFill>
                  <a:schemeClr val="tx1">
                    <a:lumMod val="75000"/>
                    <a:lumOff val="25000"/>
                  </a:schemeClr>
                </a:solidFill>
              </a:rPr>
              <a:t>grands groupes, etc. </a:t>
            </a:r>
          </a:p>
        </p:txBody>
      </p:sp>
      <p:sp>
        <p:nvSpPr>
          <p:cNvPr id="108" name="TextBox 40">
            <a:extLst>
              <a:ext uri="{FF2B5EF4-FFF2-40B4-BE49-F238E27FC236}">
                <a16:creationId xmlns:a16="http://schemas.microsoft.com/office/drawing/2014/main" id="{0AAA7857-5E1A-491C-9957-87B31AE0EF92}"/>
              </a:ext>
            </a:extLst>
          </p:cNvPr>
          <p:cNvSpPr txBox="1">
            <a:spLocks/>
          </p:cNvSpPr>
          <p:nvPr/>
        </p:nvSpPr>
        <p:spPr>
          <a:xfrm>
            <a:off x="6951028" y="3969373"/>
            <a:ext cx="2322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>
                <a:solidFill>
                  <a:schemeClr val="accent1"/>
                </a:solidFill>
              </a:rPr>
              <a:t>Établissements Publics </a:t>
            </a:r>
          </a:p>
          <a:p>
            <a:pPr algn="just"/>
            <a:r>
              <a:rPr lang="fr-FR" sz="1200" i="1">
                <a:solidFill>
                  <a:schemeClr val="tx1">
                    <a:lumMod val="75000"/>
                    <a:lumOff val="25000"/>
                  </a:schemeClr>
                </a:solidFill>
              </a:rPr>
              <a:t>Etablissements publics de recherche, EPIC, EPA, etc. </a:t>
            </a:r>
            <a:endParaRPr lang="fr-FR" sz="1200" b="1" i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TextBox 41">
            <a:extLst>
              <a:ext uri="{FF2B5EF4-FFF2-40B4-BE49-F238E27FC236}">
                <a16:creationId xmlns:a16="http://schemas.microsoft.com/office/drawing/2014/main" id="{EB196520-A3B5-4DC0-A56B-D3E3F8196443}"/>
              </a:ext>
            </a:extLst>
          </p:cNvPr>
          <p:cNvSpPr txBox="1">
            <a:spLocks/>
          </p:cNvSpPr>
          <p:nvPr/>
        </p:nvSpPr>
        <p:spPr>
          <a:xfrm>
            <a:off x="6953911" y="5149878"/>
            <a:ext cx="2437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>
                <a:solidFill>
                  <a:schemeClr val="accent1"/>
                </a:solidFill>
              </a:rPr>
              <a:t>Accélérateurs d’innovation</a:t>
            </a:r>
          </a:p>
          <a:p>
            <a:pPr algn="just"/>
            <a:r>
              <a:rPr lang="fr-FR" sz="1200" i="1">
                <a:solidFill>
                  <a:schemeClr val="tx1">
                    <a:lumMod val="75000"/>
                    <a:lumOff val="25000"/>
                  </a:schemeClr>
                </a:solidFill>
              </a:rPr>
              <a:t>Pôles de compétitivités, fédérations de filières, etc.</a:t>
            </a:r>
          </a:p>
        </p:txBody>
      </p:sp>
      <p:sp>
        <p:nvSpPr>
          <p:cNvPr id="114" name="Donut 29">
            <a:extLst>
              <a:ext uri="{FF2B5EF4-FFF2-40B4-BE49-F238E27FC236}">
                <a16:creationId xmlns:a16="http://schemas.microsoft.com/office/drawing/2014/main" id="{430C8068-8B23-4AE6-A86D-47DDA13B425B}"/>
              </a:ext>
            </a:extLst>
          </p:cNvPr>
          <p:cNvSpPr>
            <a:spLocks/>
          </p:cNvSpPr>
          <p:nvPr/>
        </p:nvSpPr>
        <p:spPr>
          <a:xfrm>
            <a:off x="3204264" y="3053581"/>
            <a:ext cx="2356260" cy="2690245"/>
          </a:xfrm>
          <a:prstGeom prst="donut">
            <a:avLst>
              <a:gd name="adj" fmla="val 19035"/>
            </a:avLst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/>
          <a:scene3d>
            <a:camera prst="perspectiveRelaxedModerately" fov="300000">
              <a:rot lat="18890634" lon="0" rev="0"/>
            </a:camera>
            <a:lightRig rig="threePt" dir="t"/>
          </a:scene3d>
          <a:sp3d extrusionH="203200"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5" name="Donut 28">
            <a:extLst>
              <a:ext uri="{FF2B5EF4-FFF2-40B4-BE49-F238E27FC236}">
                <a16:creationId xmlns:a16="http://schemas.microsoft.com/office/drawing/2014/main" id="{F1233935-D4DD-43B8-865C-F0A60180FDA1}"/>
              </a:ext>
            </a:extLst>
          </p:cNvPr>
          <p:cNvSpPr>
            <a:spLocks/>
          </p:cNvSpPr>
          <p:nvPr/>
        </p:nvSpPr>
        <p:spPr>
          <a:xfrm>
            <a:off x="3204264" y="2587371"/>
            <a:ext cx="2356260" cy="2690245"/>
          </a:xfrm>
          <a:prstGeom prst="donut">
            <a:avLst>
              <a:gd name="adj" fmla="val 19035"/>
            </a:avLst>
          </a:prstGeom>
          <a:solidFill>
            <a:schemeClr val="accent1">
              <a:lumMod val="50000"/>
              <a:lumOff val="50000"/>
            </a:schemeClr>
          </a:solidFill>
          <a:ln>
            <a:noFill/>
          </a:ln>
          <a:effectLst/>
          <a:scene3d>
            <a:camera prst="perspectiveRelaxedModerately" fov="300000">
              <a:rot lat="18890634" lon="0" rev="0"/>
            </a:camera>
            <a:lightRig rig="threePt" dir="t"/>
          </a:scene3d>
          <a:sp3d extrusionH="203200"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6" name="Donut 27">
            <a:extLst>
              <a:ext uri="{FF2B5EF4-FFF2-40B4-BE49-F238E27FC236}">
                <a16:creationId xmlns:a16="http://schemas.microsoft.com/office/drawing/2014/main" id="{B95477A9-31C3-4177-BD50-8A28E5FE3352}"/>
              </a:ext>
            </a:extLst>
          </p:cNvPr>
          <p:cNvSpPr>
            <a:spLocks/>
          </p:cNvSpPr>
          <p:nvPr/>
        </p:nvSpPr>
        <p:spPr>
          <a:xfrm>
            <a:off x="3204263" y="2196711"/>
            <a:ext cx="2356260" cy="2690245"/>
          </a:xfrm>
          <a:prstGeom prst="donut">
            <a:avLst>
              <a:gd name="adj" fmla="val 19035"/>
            </a:avLst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  <a:effectLst/>
          <a:scene3d>
            <a:camera prst="perspectiveRelaxedModerately" fov="300000">
              <a:rot lat="18890634" lon="0" rev="0"/>
            </a:camera>
            <a:lightRig rig="threePt" dir="t"/>
          </a:scene3d>
          <a:sp3d extrusionH="203200"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17" name="Straight Connector 49">
            <a:extLst>
              <a:ext uri="{FF2B5EF4-FFF2-40B4-BE49-F238E27FC236}">
                <a16:creationId xmlns:a16="http://schemas.microsoft.com/office/drawing/2014/main" id="{C569F916-88B6-45A5-AD04-89F94C670081}"/>
              </a:ext>
            </a:extLst>
          </p:cNvPr>
          <p:cNvCxnSpPr>
            <a:cxnSpLocks/>
          </p:cNvCxnSpPr>
          <p:nvPr/>
        </p:nvCxnSpPr>
        <p:spPr>
          <a:xfrm>
            <a:off x="2784613" y="3293323"/>
            <a:ext cx="358873" cy="302755"/>
          </a:xfrm>
          <a:prstGeom prst="line">
            <a:avLst/>
          </a:prstGeom>
          <a:ln w="19050" cap="flat" cmpd="sng" algn="ctr">
            <a:solidFill>
              <a:schemeClr val="accent1">
                <a:lumMod val="25000"/>
                <a:lumOff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50">
            <a:extLst>
              <a:ext uri="{FF2B5EF4-FFF2-40B4-BE49-F238E27FC236}">
                <a16:creationId xmlns:a16="http://schemas.microsoft.com/office/drawing/2014/main" id="{948B27F0-7632-4987-9FC9-F21E038E5CCE}"/>
              </a:ext>
            </a:extLst>
          </p:cNvPr>
          <p:cNvCxnSpPr>
            <a:cxnSpLocks/>
          </p:cNvCxnSpPr>
          <p:nvPr/>
        </p:nvCxnSpPr>
        <p:spPr>
          <a:xfrm flipH="1">
            <a:off x="5636368" y="4446426"/>
            <a:ext cx="344814" cy="0"/>
          </a:xfrm>
          <a:prstGeom prst="line">
            <a:avLst/>
          </a:prstGeom>
          <a:ln w="19050" cap="flat" cmpd="sng" algn="ctr">
            <a:solidFill>
              <a:schemeClr val="accent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53">
            <a:extLst>
              <a:ext uri="{FF2B5EF4-FFF2-40B4-BE49-F238E27FC236}">
                <a16:creationId xmlns:a16="http://schemas.microsoft.com/office/drawing/2014/main" id="{974D4BD3-1D0B-4B92-AE4C-8A19CCF9BBA2}"/>
              </a:ext>
            </a:extLst>
          </p:cNvPr>
          <p:cNvCxnSpPr>
            <a:cxnSpLocks/>
          </p:cNvCxnSpPr>
          <p:nvPr/>
        </p:nvCxnSpPr>
        <p:spPr>
          <a:xfrm flipH="1" flipV="1">
            <a:off x="5636366" y="5062145"/>
            <a:ext cx="321552" cy="375094"/>
          </a:xfrm>
          <a:prstGeom prst="line">
            <a:avLst/>
          </a:prstGeom>
          <a:ln w="19050" cap="flat" cmpd="sng" algn="ctr">
            <a:solidFill>
              <a:schemeClr val="accent1">
                <a:lumMod val="90000"/>
                <a:lumOff val="1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56">
            <a:extLst>
              <a:ext uri="{FF2B5EF4-FFF2-40B4-BE49-F238E27FC236}">
                <a16:creationId xmlns:a16="http://schemas.microsoft.com/office/drawing/2014/main" id="{DC91CA40-1D57-4C53-BDF6-7EEE2857E5A4}"/>
              </a:ext>
            </a:extLst>
          </p:cNvPr>
          <p:cNvCxnSpPr>
            <a:cxnSpLocks/>
          </p:cNvCxnSpPr>
          <p:nvPr/>
        </p:nvCxnSpPr>
        <p:spPr>
          <a:xfrm flipV="1">
            <a:off x="5636366" y="3541834"/>
            <a:ext cx="385223" cy="376100"/>
          </a:xfrm>
          <a:prstGeom prst="line">
            <a:avLst/>
          </a:prstGeom>
          <a:ln w="19050" cap="flat" cmpd="sng" algn="ctr">
            <a:solidFill>
              <a:schemeClr val="accent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9C40361-2784-496B-9409-E9E630ED14E2}"/>
              </a:ext>
            </a:extLst>
          </p:cNvPr>
          <p:cNvSpPr>
            <a:spLocks/>
          </p:cNvSpPr>
          <p:nvPr/>
        </p:nvSpPr>
        <p:spPr>
          <a:xfrm>
            <a:off x="3632870" y="2794286"/>
            <a:ext cx="1499048" cy="8955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2" name="Arc partiel 121">
            <a:extLst>
              <a:ext uri="{FF2B5EF4-FFF2-40B4-BE49-F238E27FC236}">
                <a16:creationId xmlns:a16="http://schemas.microsoft.com/office/drawing/2014/main" id="{31E12E47-6366-402F-A2D7-0ABB55981CE4}"/>
              </a:ext>
            </a:extLst>
          </p:cNvPr>
          <p:cNvSpPr>
            <a:spLocks/>
          </p:cNvSpPr>
          <p:nvPr/>
        </p:nvSpPr>
        <p:spPr>
          <a:xfrm rot="16200000">
            <a:off x="3862240" y="2912619"/>
            <a:ext cx="1039358" cy="1499999"/>
          </a:xfrm>
          <a:prstGeom prst="pie">
            <a:avLst>
              <a:gd name="adj1" fmla="val 5415352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3" name="Arc partiel 122">
            <a:extLst>
              <a:ext uri="{FF2B5EF4-FFF2-40B4-BE49-F238E27FC236}">
                <a16:creationId xmlns:a16="http://schemas.microsoft.com/office/drawing/2014/main" id="{D7434F97-F253-436A-9CBA-2A9B5CD5454F}"/>
              </a:ext>
            </a:extLst>
          </p:cNvPr>
          <p:cNvSpPr>
            <a:spLocks/>
          </p:cNvSpPr>
          <p:nvPr/>
        </p:nvSpPr>
        <p:spPr>
          <a:xfrm rot="16200000" flipH="1">
            <a:off x="3929402" y="2054395"/>
            <a:ext cx="905983" cy="1499048"/>
          </a:xfrm>
          <a:prstGeom prst="pie">
            <a:avLst>
              <a:gd name="adj1" fmla="val 5415352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4" name="TextBox 39">
            <a:extLst>
              <a:ext uri="{FF2B5EF4-FFF2-40B4-BE49-F238E27FC236}">
                <a16:creationId xmlns:a16="http://schemas.microsoft.com/office/drawing/2014/main" id="{19D6BB5C-10AD-40A3-9E3F-1B2663BBAF34}"/>
              </a:ext>
            </a:extLst>
          </p:cNvPr>
          <p:cNvSpPr txBox="1">
            <a:spLocks/>
          </p:cNvSpPr>
          <p:nvPr/>
        </p:nvSpPr>
        <p:spPr>
          <a:xfrm>
            <a:off x="3572092" y="3057012"/>
            <a:ext cx="1620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>
                <a:solidFill>
                  <a:schemeClr val="bg1"/>
                </a:solidFill>
              </a:rPr>
              <a:t>Démonstrateur IA</a:t>
            </a: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BD9DBE65-48FC-4CF9-AE67-1F70ABC8E49E}"/>
              </a:ext>
            </a:extLst>
          </p:cNvPr>
          <p:cNvGrpSpPr>
            <a:grpSpLocks/>
          </p:cNvGrpSpPr>
          <p:nvPr/>
        </p:nvGrpSpPr>
        <p:grpSpPr>
          <a:xfrm>
            <a:off x="1988871" y="2552225"/>
            <a:ext cx="820364" cy="868694"/>
            <a:chOff x="1861287" y="4151550"/>
            <a:chExt cx="820364" cy="868694"/>
          </a:xfrm>
        </p:grpSpPr>
        <p:sp>
          <p:nvSpPr>
            <p:cNvPr id="126" name="Oval 32">
              <a:extLst>
                <a:ext uri="{FF2B5EF4-FFF2-40B4-BE49-F238E27FC236}">
                  <a16:creationId xmlns:a16="http://schemas.microsoft.com/office/drawing/2014/main" id="{2BB2B7D2-668B-45EA-AEE5-6A5C3E90B319}"/>
                </a:ext>
              </a:extLst>
            </p:cNvPr>
            <p:cNvSpPr>
              <a:spLocks/>
            </p:cNvSpPr>
            <p:nvPr/>
          </p:nvSpPr>
          <p:spPr>
            <a:xfrm>
              <a:off x="1861287" y="4151550"/>
              <a:ext cx="820364" cy="868694"/>
            </a:xfrm>
            <a:prstGeom prst="ellipse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/>
            </a:p>
          </p:txBody>
        </p:sp>
        <p:pic>
          <p:nvPicPr>
            <p:cNvPr id="127" name="Graphique 126" descr="Banque">
              <a:extLst>
                <a:ext uri="{FF2B5EF4-FFF2-40B4-BE49-F238E27FC236}">
                  <a16:creationId xmlns:a16="http://schemas.microsoft.com/office/drawing/2014/main" id="{47096EB8-BAD2-466D-B315-BDBF0C538A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rcRect t="6170"/>
            <a:stretch/>
          </p:blipFill>
          <p:spPr>
            <a:xfrm>
              <a:off x="2061807" y="4404600"/>
              <a:ext cx="418122" cy="362377"/>
            </a:xfrm>
            <a:prstGeom prst="rect">
              <a:avLst/>
            </a:prstGeom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10BB7A92-C72B-4856-AA0D-FCBB7150EA7C}"/>
              </a:ext>
            </a:extLst>
          </p:cNvPr>
          <p:cNvGrpSpPr>
            <a:grpSpLocks/>
          </p:cNvGrpSpPr>
          <p:nvPr/>
        </p:nvGrpSpPr>
        <p:grpSpPr>
          <a:xfrm>
            <a:off x="6020586" y="2829895"/>
            <a:ext cx="820364" cy="868694"/>
            <a:chOff x="2417756" y="4321383"/>
            <a:chExt cx="820364" cy="868694"/>
          </a:xfrm>
        </p:grpSpPr>
        <p:sp>
          <p:nvSpPr>
            <p:cNvPr id="129" name="Oval 34">
              <a:extLst>
                <a:ext uri="{FF2B5EF4-FFF2-40B4-BE49-F238E27FC236}">
                  <a16:creationId xmlns:a16="http://schemas.microsoft.com/office/drawing/2014/main" id="{4C6164BB-6730-48E6-8489-24BC984A3B0F}"/>
                </a:ext>
              </a:extLst>
            </p:cNvPr>
            <p:cNvSpPr>
              <a:spLocks/>
            </p:cNvSpPr>
            <p:nvPr/>
          </p:nvSpPr>
          <p:spPr>
            <a:xfrm>
              <a:off x="2417756" y="4321383"/>
              <a:ext cx="820364" cy="868694"/>
            </a:xfrm>
            <a:prstGeom prst="ellipse">
              <a:avLst/>
            </a:prstGeom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/>
            </a:p>
          </p:txBody>
        </p:sp>
        <p:pic>
          <p:nvPicPr>
            <p:cNvPr id="130" name="Graphique 129" descr="Bâtiment avec un remplissage uni">
              <a:extLst>
                <a:ext uri="{FF2B5EF4-FFF2-40B4-BE49-F238E27FC236}">
                  <a16:creationId xmlns:a16="http://schemas.microsoft.com/office/drawing/2014/main" id="{2BE60085-F870-4492-8545-3B12065C0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2618832" y="4559239"/>
              <a:ext cx="404219" cy="373367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088CBBC-8F91-442D-8EDF-CDB708142BBC}"/>
              </a:ext>
            </a:extLst>
          </p:cNvPr>
          <p:cNvGrpSpPr>
            <a:grpSpLocks/>
          </p:cNvGrpSpPr>
          <p:nvPr/>
        </p:nvGrpSpPr>
        <p:grpSpPr>
          <a:xfrm>
            <a:off x="6024587" y="5192584"/>
            <a:ext cx="820364" cy="868694"/>
            <a:chOff x="5888146" y="5215688"/>
            <a:chExt cx="820364" cy="868694"/>
          </a:xfrm>
        </p:grpSpPr>
        <p:sp>
          <p:nvSpPr>
            <p:cNvPr id="132" name="Oval 35">
              <a:extLst>
                <a:ext uri="{FF2B5EF4-FFF2-40B4-BE49-F238E27FC236}">
                  <a16:creationId xmlns:a16="http://schemas.microsoft.com/office/drawing/2014/main" id="{E0E00C7C-B5C9-4784-BCC1-8E465F476826}"/>
                </a:ext>
              </a:extLst>
            </p:cNvPr>
            <p:cNvSpPr>
              <a:spLocks/>
            </p:cNvSpPr>
            <p:nvPr/>
          </p:nvSpPr>
          <p:spPr>
            <a:xfrm>
              <a:off x="5888146" y="5215688"/>
              <a:ext cx="820364" cy="868694"/>
            </a:xfrm>
            <a:prstGeom prst="ellipse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/>
            </a:p>
          </p:txBody>
        </p:sp>
        <p:pic>
          <p:nvPicPr>
            <p:cNvPr id="133" name="Graphique 132" descr="Fusée">
              <a:extLst>
                <a:ext uri="{FF2B5EF4-FFF2-40B4-BE49-F238E27FC236}">
                  <a16:creationId xmlns:a16="http://schemas.microsoft.com/office/drawing/2014/main" id="{FEAA6CE1-5170-48DA-9C04-D0D601772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3"/>
                </a:ext>
              </a:extLst>
            </a:blip>
            <a:stretch>
              <a:fillRect/>
            </a:stretch>
          </p:blipFill>
          <p:spPr>
            <a:xfrm>
              <a:off x="6102503" y="5466303"/>
              <a:ext cx="397830" cy="367465"/>
            </a:xfrm>
            <a:prstGeom prst="rect">
              <a:avLst/>
            </a:prstGeom>
          </p:spPr>
        </p:pic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9979AD30-6A4D-4330-8263-9FB79E6A3094}"/>
              </a:ext>
            </a:extLst>
          </p:cNvPr>
          <p:cNvGrpSpPr>
            <a:grpSpLocks/>
          </p:cNvGrpSpPr>
          <p:nvPr/>
        </p:nvGrpSpPr>
        <p:grpSpPr>
          <a:xfrm>
            <a:off x="6023147" y="4012079"/>
            <a:ext cx="820364" cy="868694"/>
            <a:chOff x="5896546" y="4184594"/>
            <a:chExt cx="820364" cy="868694"/>
          </a:xfrm>
        </p:grpSpPr>
        <p:sp>
          <p:nvSpPr>
            <p:cNvPr id="135" name="Oval 33">
              <a:extLst>
                <a:ext uri="{FF2B5EF4-FFF2-40B4-BE49-F238E27FC236}">
                  <a16:creationId xmlns:a16="http://schemas.microsoft.com/office/drawing/2014/main" id="{1F5B63F3-4C81-4B66-A0DF-F6071058D6C9}"/>
                </a:ext>
              </a:extLst>
            </p:cNvPr>
            <p:cNvSpPr>
              <a:spLocks/>
            </p:cNvSpPr>
            <p:nvPr/>
          </p:nvSpPr>
          <p:spPr>
            <a:xfrm>
              <a:off x="5896546" y="4184594"/>
              <a:ext cx="820364" cy="868694"/>
            </a:xfrm>
            <a:prstGeom prst="ellipse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/>
            </a:p>
          </p:txBody>
        </p:sp>
        <p:pic>
          <p:nvPicPr>
            <p:cNvPr id="136" name="Graphique 135" descr="Architecture moderne avec un remplissage uni">
              <a:extLst>
                <a:ext uri="{FF2B5EF4-FFF2-40B4-BE49-F238E27FC236}">
                  <a16:creationId xmlns:a16="http://schemas.microsoft.com/office/drawing/2014/main" id="{DDCFF6A5-939F-4AB7-BFBB-43197A58A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5"/>
                </a:ext>
              </a:extLst>
            </a:blip>
            <a:stretch>
              <a:fillRect/>
            </a:stretch>
          </p:blipFill>
          <p:spPr>
            <a:xfrm>
              <a:off x="6107709" y="4421437"/>
              <a:ext cx="395008" cy="395008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7457962B-CE8B-434E-9F31-58176FED5087}"/>
              </a:ext>
            </a:extLst>
          </p:cNvPr>
          <p:cNvGrpSpPr>
            <a:grpSpLocks/>
          </p:cNvGrpSpPr>
          <p:nvPr/>
        </p:nvGrpSpPr>
        <p:grpSpPr>
          <a:xfrm>
            <a:off x="462749" y="2498549"/>
            <a:ext cx="2298606" cy="2739211"/>
            <a:chOff x="452458" y="2801529"/>
            <a:chExt cx="2228398" cy="2739211"/>
          </a:xfrm>
        </p:grpSpPr>
        <p:sp>
          <p:nvSpPr>
            <p:cNvPr id="138" name="TextBox 38">
              <a:extLst>
                <a:ext uri="{FF2B5EF4-FFF2-40B4-BE49-F238E27FC236}">
                  <a16:creationId xmlns:a16="http://schemas.microsoft.com/office/drawing/2014/main" id="{D22A6F21-0492-4BF7-9D66-533C4A6E1EAF}"/>
                </a:ext>
              </a:extLst>
            </p:cNvPr>
            <p:cNvSpPr txBox="1">
              <a:spLocks/>
            </p:cNvSpPr>
            <p:nvPr/>
          </p:nvSpPr>
          <p:spPr>
            <a:xfrm>
              <a:off x="452458" y="3061436"/>
              <a:ext cx="22283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fr-FR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9" name="TextBox 38">
              <a:extLst>
                <a:ext uri="{FF2B5EF4-FFF2-40B4-BE49-F238E27FC236}">
                  <a16:creationId xmlns:a16="http://schemas.microsoft.com/office/drawing/2014/main" id="{EC6838C2-81F0-40A8-87C2-E0CA747F8E45}"/>
                </a:ext>
              </a:extLst>
            </p:cNvPr>
            <p:cNvSpPr txBox="1">
              <a:spLocks/>
            </p:cNvSpPr>
            <p:nvPr/>
          </p:nvSpPr>
          <p:spPr>
            <a:xfrm>
              <a:off x="452459" y="2801529"/>
              <a:ext cx="1475384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>
                  <a:solidFill>
                    <a:schemeClr val="accent1"/>
                  </a:solidFill>
                </a:rPr>
                <a:t>Chefs de file</a:t>
              </a:r>
            </a:p>
            <a:p>
              <a:pPr algn="just"/>
              <a:r>
                <a:rPr lang="fr-FR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Collectivités territoriales,  syndicats mixtes ou intercommunaux, alliances de collectivités territoriales et/ou de syndicats mixtes et/ou de syndicats intercommunaux,  associations*.</a:t>
              </a:r>
            </a:p>
          </p:txBody>
        </p:sp>
      </p:grpSp>
      <p:sp>
        <p:nvSpPr>
          <p:cNvPr id="140" name="ZoneTexte 139">
            <a:extLst>
              <a:ext uri="{FF2B5EF4-FFF2-40B4-BE49-F238E27FC236}">
                <a16:creationId xmlns:a16="http://schemas.microsoft.com/office/drawing/2014/main" id="{7508D661-97D1-4129-AF91-454AEED66752}"/>
              </a:ext>
            </a:extLst>
          </p:cNvPr>
          <p:cNvSpPr txBox="1">
            <a:spLocks/>
          </p:cNvSpPr>
          <p:nvPr/>
        </p:nvSpPr>
        <p:spPr>
          <a:xfrm>
            <a:off x="463410" y="1384462"/>
            <a:ext cx="552265" cy="253916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just"/>
            <a:endParaRPr lang="fr-FR" sz="1050">
              <a:solidFill>
                <a:schemeClr val="bg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51CC91B-462C-4054-A010-A4926014C398}"/>
              </a:ext>
            </a:extLst>
          </p:cNvPr>
          <p:cNvSpPr>
            <a:spLocks/>
          </p:cNvSpPr>
          <p:nvPr/>
        </p:nvSpPr>
        <p:spPr>
          <a:xfrm>
            <a:off x="735790" y="1582461"/>
            <a:ext cx="8471649" cy="50086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>
                <a:solidFill>
                  <a:schemeClr val="bg1"/>
                </a:solidFill>
              </a:rPr>
              <a:t>   De </a:t>
            </a:r>
            <a:r>
              <a:rPr lang="fr-FR" sz="1400" b="1">
                <a:solidFill>
                  <a:schemeClr val="bg1"/>
                </a:solidFill>
              </a:rPr>
              <a:t>nombreux acteurs </a:t>
            </a:r>
            <a:r>
              <a:rPr lang="fr-FR" sz="1400">
                <a:solidFill>
                  <a:schemeClr val="bg1"/>
                </a:solidFill>
              </a:rPr>
              <a:t>sont invités à participent à la L’AAP de démonstrateurs d’IA dans les territoires au service des transitions écologique et énergétique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3848282-3945-43A2-B08D-95D397DB1549}"/>
              </a:ext>
            </a:extLst>
          </p:cNvPr>
          <p:cNvSpPr>
            <a:spLocks/>
          </p:cNvSpPr>
          <p:nvPr/>
        </p:nvSpPr>
        <p:spPr>
          <a:xfrm>
            <a:off x="9721679" y="1582461"/>
            <a:ext cx="2012400" cy="50086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>
                <a:solidFill>
                  <a:schemeClr val="bg1"/>
                </a:solidFill>
              </a:rPr>
              <a:t>    …avec des </a:t>
            </a:r>
            <a:r>
              <a:rPr lang="fr-FR" sz="1400" b="1">
                <a:solidFill>
                  <a:schemeClr val="bg1"/>
                </a:solidFill>
              </a:rPr>
              <a:t>rôles variés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AB91F2C3-BDCE-4B79-894B-F147ADD81921}"/>
              </a:ext>
            </a:extLst>
          </p:cNvPr>
          <p:cNvGrpSpPr/>
          <p:nvPr/>
        </p:nvGrpSpPr>
        <p:grpSpPr>
          <a:xfrm>
            <a:off x="547635" y="1473468"/>
            <a:ext cx="378103" cy="325987"/>
            <a:chOff x="6894006" y="2909416"/>
            <a:chExt cx="800099" cy="499109"/>
          </a:xfrm>
        </p:grpSpPr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83B1D8E3-FC7E-4F94-9A5F-012F08AB162F}"/>
                </a:ext>
              </a:extLst>
            </p:cNvPr>
            <p:cNvSpPr/>
            <p:nvPr/>
          </p:nvSpPr>
          <p:spPr>
            <a:xfrm>
              <a:off x="6979731" y="2909416"/>
              <a:ext cx="171450" cy="171449"/>
            </a:xfrm>
            <a:custGeom>
              <a:avLst/>
              <a:gdLst>
                <a:gd name="connsiteX0" fmla="*/ 171450 w 171450"/>
                <a:gd name="connsiteY0" fmla="*/ 85725 h 171449"/>
                <a:gd name="connsiteX1" fmla="*/ 85725 w 171450"/>
                <a:gd name="connsiteY1" fmla="*/ 171450 h 171449"/>
                <a:gd name="connsiteX2" fmla="*/ 0 w 171450"/>
                <a:gd name="connsiteY2" fmla="*/ 85725 h 171449"/>
                <a:gd name="connsiteX3" fmla="*/ 85725 w 171450"/>
                <a:gd name="connsiteY3" fmla="*/ 0 h 171449"/>
                <a:gd name="connsiteX4" fmla="*/ 171450 w 171450"/>
                <a:gd name="connsiteY4" fmla="*/ 85725 h 171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450" h="171449">
                  <a:moveTo>
                    <a:pt x="171450" y="85725"/>
                  </a:moveTo>
                  <a:cubicBezTo>
                    <a:pt x="171450" y="133070"/>
                    <a:pt x="133070" y="171450"/>
                    <a:pt x="85725" y="171450"/>
                  </a:cubicBezTo>
                  <a:cubicBezTo>
                    <a:pt x="38380" y="171450"/>
                    <a:pt x="0" y="133070"/>
                    <a:pt x="0" y="85725"/>
                  </a:cubicBezTo>
                  <a:cubicBezTo>
                    <a:pt x="0" y="38380"/>
                    <a:pt x="38380" y="0"/>
                    <a:pt x="85725" y="0"/>
                  </a:cubicBezTo>
                  <a:cubicBezTo>
                    <a:pt x="133070" y="0"/>
                    <a:pt x="171450" y="38380"/>
                    <a:pt x="171450" y="85725"/>
                  </a:cubicBezTo>
                  <a:close/>
                </a:path>
              </a:pathLst>
            </a:custGeom>
            <a:solidFill>
              <a:schemeClr val="accent1">
                <a:lumMod val="10000"/>
                <a:lumOff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C144AC44-59AF-4205-A892-8AF1A30FF83F}"/>
                </a:ext>
              </a:extLst>
            </p:cNvPr>
            <p:cNvSpPr/>
            <p:nvPr/>
          </p:nvSpPr>
          <p:spPr>
            <a:xfrm>
              <a:off x="7436931" y="2909416"/>
              <a:ext cx="171450" cy="171449"/>
            </a:xfrm>
            <a:custGeom>
              <a:avLst/>
              <a:gdLst>
                <a:gd name="connsiteX0" fmla="*/ 171450 w 171450"/>
                <a:gd name="connsiteY0" fmla="*/ 85725 h 171449"/>
                <a:gd name="connsiteX1" fmla="*/ 85725 w 171450"/>
                <a:gd name="connsiteY1" fmla="*/ 171450 h 171449"/>
                <a:gd name="connsiteX2" fmla="*/ 0 w 171450"/>
                <a:gd name="connsiteY2" fmla="*/ 85725 h 171449"/>
                <a:gd name="connsiteX3" fmla="*/ 85725 w 171450"/>
                <a:gd name="connsiteY3" fmla="*/ 0 h 171449"/>
                <a:gd name="connsiteX4" fmla="*/ 171450 w 171450"/>
                <a:gd name="connsiteY4" fmla="*/ 85725 h 171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450" h="171449">
                  <a:moveTo>
                    <a:pt x="171450" y="85725"/>
                  </a:moveTo>
                  <a:cubicBezTo>
                    <a:pt x="171450" y="133070"/>
                    <a:pt x="133070" y="171450"/>
                    <a:pt x="85725" y="171450"/>
                  </a:cubicBezTo>
                  <a:cubicBezTo>
                    <a:pt x="38380" y="171450"/>
                    <a:pt x="0" y="133070"/>
                    <a:pt x="0" y="85725"/>
                  </a:cubicBezTo>
                  <a:cubicBezTo>
                    <a:pt x="0" y="38380"/>
                    <a:pt x="38380" y="0"/>
                    <a:pt x="85725" y="0"/>
                  </a:cubicBezTo>
                  <a:cubicBezTo>
                    <a:pt x="133070" y="0"/>
                    <a:pt x="171450" y="38380"/>
                    <a:pt x="171450" y="85725"/>
                  </a:cubicBezTo>
                  <a:close/>
                </a:path>
              </a:pathLst>
            </a:custGeom>
            <a:solidFill>
              <a:srgbClr val="02562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AEA287D8-C361-4B92-AEF9-1F767AA6E225}"/>
                </a:ext>
              </a:extLst>
            </p:cNvPr>
            <p:cNvSpPr/>
            <p:nvPr/>
          </p:nvSpPr>
          <p:spPr>
            <a:xfrm>
              <a:off x="7122606" y="3237076"/>
              <a:ext cx="342900" cy="171449"/>
            </a:xfrm>
            <a:custGeom>
              <a:avLst/>
              <a:gdLst>
                <a:gd name="connsiteX0" fmla="*/ 342900 w 342900"/>
                <a:gd name="connsiteY0" fmla="*/ 171450 h 171449"/>
                <a:gd name="connsiteX1" fmla="*/ 342900 w 342900"/>
                <a:gd name="connsiteY1" fmla="*/ 85725 h 171449"/>
                <a:gd name="connsiteX2" fmla="*/ 325755 w 342900"/>
                <a:gd name="connsiteY2" fmla="*/ 51435 h 171449"/>
                <a:gd name="connsiteX3" fmla="*/ 241935 w 342900"/>
                <a:gd name="connsiteY3" fmla="*/ 11430 h 171449"/>
                <a:gd name="connsiteX4" fmla="*/ 171450 w 342900"/>
                <a:gd name="connsiteY4" fmla="*/ 0 h 171449"/>
                <a:gd name="connsiteX5" fmla="*/ 100965 w 342900"/>
                <a:gd name="connsiteY5" fmla="*/ 11430 h 171449"/>
                <a:gd name="connsiteX6" fmla="*/ 17145 w 342900"/>
                <a:gd name="connsiteY6" fmla="*/ 51435 h 171449"/>
                <a:gd name="connsiteX7" fmla="*/ 0 w 342900"/>
                <a:gd name="connsiteY7" fmla="*/ 85725 h 171449"/>
                <a:gd name="connsiteX8" fmla="*/ 0 w 342900"/>
                <a:gd name="connsiteY8" fmla="*/ 171450 h 171449"/>
                <a:gd name="connsiteX9" fmla="*/ 342900 w 342900"/>
                <a:gd name="connsiteY9" fmla="*/ 171450 h 171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2900" h="171449">
                  <a:moveTo>
                    <a:pt x="342900" y="171450"/>
                  </a:moveTo>
                  <a:lnTo>
                    <a:pt x="342900" y="85725"/>
                  </a:lnTo>
                  <a:cubicBezTo>
                    <a:pt x="342900" y="72390"/>
                    <a:pt x="337185" y="59055"/>
                    <a:pt x="325755" y="51435"/>
                  </a:cubicBezTo>
                  <a:cubicBezTo>
                    <a:pt x="302895" y="32385"/>
                    <a:pt x="272415" y="19050"/>
                    <a:pt x="241935" y="11430"/>
                  </a:cubicBezTo>
                  <a:cubicBezTo>
                    <a:pt x="220980" y="5715"/>
                    <a:pt x="196215" y="0"/>
                    <a:pt x="171450" y="0"/>
                  </a:cubicBezTo>
                  <a:cubicBezTo>
                    <a:pt x="148590" y="0"/>
                    <a:pt x="123825" y="3810"/>
                    <a:pt x="100965" y="11430"/>
                  </a:cubicBezTo>
                  <a:cubicBezTo>
                    <a:pt x="70485" y="19050"/>
                    <a:pt x="41910" y="34290"/>
                    <a:pt x="17145" y="51435"/>
                  </a:cubicBezTo>
                  <a:cubicBezTo>
                    <a:pt x="5715" y="60960"/>
                    <a:pt x="0" y="72390"/>
                    <a:pt x="0" y="85725"/>
                  </a:cubicBezTo>
                  <a:lnTo>
                    <a:pt x="0" y="171450"/>
                  </a:lnTo>
                  <a:lnTo>
                    <a:pt x="342900" y="1714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E113EB6A-CD8E-4F66-93A1-5AF8C286D6F0}"/>
                </a:ext>
              </a:extLst>
            </p:cNvPr>
            <p:cNvSpPr/>
            <p:nvPr/>
          </p:nvSpPr>
          <p:spPr>
            <a:xfrm>
              <a:off x="7208331" y="3042766"/>
              <a:ext cx="171450" cy="171450"/>
            </a:xfrm>
            <a:custGeom>
              <a:avLst/>
              <a:gdLst>
                <a:gd name="connsiteX0" fmla="*/ 171450 w 171450"/>
                <a:gd name="connsiteY0" fmla="*/ 85725 h 171450"/>
                <a:gd name="connsiteX1" fmla="*/ 85725 w 171450"/>
                <a:gd name="connsiteY1" fmla="*/ 171450 h 171450"/>
                <a:gd name="connsiteX2" fmla="*/ 0 w 171450"/>
                <a:gd name="connsiteY2" fmla="*/ 85725 h 171450"/>
                <a:gd name="connsiteX3" fmla="*/ 85725 w 171450"/>
                <a:gd name="connsiteY3" fmla="*/ 0 h 171450"/>
                <a:gd name="connsiteX4" fmla="*/ 171450 w 171450"/>
                <a:gd name="connsiteY4" fmla="*/ 8572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450" h="171450">
                  <a:moveTo>
                    <a:pt x="171450" y="85725"/>
                  </a:moveTo>
                  <a:cubicBezTo>
                    <a:pt x="171450" y="133070"/>
                    <a:pt x="133070" y="171450"/>
                    <a:pt x="85725" y="171450"/>
                  </a:cubicBezTo>
                  <a:cubicBezTo>
                    <a:pt x="38380" y="171450"/>
                    <a:pt x="0" y="133070"/>
                    <a:pt x="0" y="85725"/>
                  </a:cubicBezTo>
                  <a:cubicBezTo>
                    <a:pt x="0" y="38380"/>
                    <a:pt x="38380" y="0"/>
                    <a:pt x="85725" y="0"/>
                  </a:cubicBezTo>
                  <a:cubicBezTo>
                    <a:pt x="133070" y="0"/>
                    <a:pt x="171450" y="38380"/>
                    <a:pt x="171450" y="8572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15DE0299-FCF5-4945-86BF-4FE886FE2641}"/>
                </a:ext>
              </a:extLst>
            </p:cNvPr>
            <p:cNvSpPr/>
            <p:nvPr/>
          </p:nvSpPr>
          <p:spPr>
            <a:xfrm>
              <a:off x="7383591" y="3103726"/>
              <a:ext cx="310514" cy="171450"/>
            </a:xfrm>
            <a:custGeom>
              <a:avLst/>
              <a:gdLst>
                <a:gd name="connsiteX0" fmla="*/ 293370 w 310514"/>
                <a:gd name="connsiteY0" fmla="*/ 51435 h 171450"/>
                <a:gd name="connsiteX1" fmla="*/ 209550 w 310514"/>
                <a:gd name="connsiteY1" fmla="*/ 11430 h 171450"/>
                <a:gd name="connsiteX2" fmla="*/ 139065 w 310514"/>
                <a:gd name="connsiteY2" fmla="*/ 0 h 171450"/>
                <a:gd name="connsiteX3" fmla="*/ 68580 w 310514"/>
                <a:gd name="connsiteY3" fmla="*/ 11430 h 171450"/>
                <a:gd name="connsiteX4" fmla="*/ 34290 w 310514"/>
                <a:gd name="connsiteY4" fmla="*/ 24765 h 171450"/>
                <a:gd name="connsiteX5" fmla="*/ 34290 w 310514"/>
                <a:gd name="connsiteY5" fmla="*/ 26670 h 171450"/>
                <a:gd name="connsiteX6" fmla="*/ 0 w 310514"/>
                <a:gd name="connsiteY6" fmla="*/ 110490 h 171450"/>
                <a:gd name="connsiteX7" fmla="*/ 87630 w 310514"/>
                <a:gd name="connsiteY7" fmla="*/ 154305 h 171450"/>
                <a:gd name="connsiteX8" fmla="*/ 102870 w 310514"/>
                <a:gd name="connsiteY8" fmla="*/ 171450 h 171450"/>
                <a:gd name="connsiteX9" fmla="*/ 310515 w 310514"/>
                <a:gd name="connsiteY9" fmla="*/ 171450 h 171450"/>
                <a:gd name="connsiteX10" fmla="*/ 310515 w 310514"/>
                <a:gd name="connsiteY10" fmla="*/ 85725 h 171450"/>
                <a:gd name="connsiteX11" fmla="*/ 293370 w 310514"/>
                <a:gd name="connsiteY11" fmla="*/ 5143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0514" h="171450">
                  <a:moveTo>
                    <a:pt x="293370" y="51435"/>
                  </a:moveTo>
                  <a:cubicBezTo>
                    <a:pt x="270510" y="32385"/>
                    <a:pt x="240030" y="19050"/>
                    <a:pt x="209550" y="11430"/>
                  </a:cubicBezTo>
                  <a:cubicBezTo>
                    <a:pt x="188595" y="5715"/>
                    <a:pt x="163830" y="0"/>
                    <a:pt x="139065" y="0"/>
                  </a:cubicBezTo>
                  <a:cubicBezTo>
                    <a:pt x="116205" y="0"/>
                    <a:pt x="91440" y="3810"/>
                    <a:pt x="68580" y="11430"/>
                  </a:cubicBezTo>
                  <a:cubicBezTo>
                    <a:pt x="57150" y="15240"/>
                    <a:pt x="45720" y="19050"/>
                    <a:pt x="34290" y="24765"/>
                  </a:cubicBezTo>
                  <a:lnTo>
                    <a:pt x="34290" y="26670"/>
                  </a:lnTo>
                  <a:cubicBezTo>
                    <a:pt x="34290" y="59055"/>
                    <a:pt x="20955" y="89535"/>
                    <a:pt x="0" y="110490"/>
                  </a:cubicBezTo>
                  <a:cubicBezTo>
                    <a:pt x="36195" y="121920"/>
                    <a:pt x="64770" y="137160"/>
                    <a:pt x="87630" y="154305"/>
                  </a:cubicBezTo>
                  <a:cubicBezTo>
                    <a:pt x="93345" y="160020"/>
                    <a:pt x="99060" y="163830"/>
                    <a:pt x="102870" y="171450"/>
                  </a:cubicBezTo>
                  <a:lnTo>
                    <a:pt x="310515" y="171450"/>
                  </a:lnTo>
                  <a:lnTo>
                    <a:pt x="310515" y="85725"/>
                  </a:lnTo>
                  <a:cubicBezTo>
                    <a:pt x="310515" y="72390"/>
                    <a:pt x="304800" y="59055"/>
                    <a:pt x="293370" y="51435"/>
                  </a:cubicBezTo>
                  <a:close/>
                </a:path>
              </a:pathLst>
            </a:custGeom>
            <a:solidFill>
              <a:srgbClr val="02562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C7CF2246-D090-4B01-829C-A6411B8D65AF}"/>
                </a:ext>
              </a:extLst>
            </p:cNvPr>
            <p:cNvSpPr/>
            <p:nvPr/>
          </p:nvSpPr>
          <p:spPr>
            <a:xfrm>
              <a:off x="6894006" y="3103726"/>
              <a:ext cx="310514" cy="171450"/>
            </a:xfrm>
            <a:custGeom>
              <a:avLst/>
              <a:gdLst>
                <a:gd name="connsiteX0" fmla="*/ 222885 w 310514"/>
                <a:gd name="connsiteY0" fmla="*/ 154305 h 171450"/>
                <a:gd name="connsiteX1" fmla="*/ 222885 w 310514"/>
                <a:gd name="connsiteY1" fmla="*/ 154305 h 171450"/>
                <a:gd name="connsiteX2" fmla="*/ 310515 w 310514"/>
                <a:gd name="connsiteY2" fmla="*/ 110490 h 171450"/>
                <a:gd name="connsiteX3" fmla="*/ 276225 w 310514"/>
                <a:gd name="connsiteY3" fmla="*/ 26670 h 171450"/>
                <a:gd name="connsiteX4" fmla="*/ 276225 w 310514"/>
                <a:gd name="connsiteY4" fmla="*/ 22860 h 171450"/>
                <a:gd name="connsiteX5" fmla="*/ 241935 w 310514"/>
                <a:gd name="connsiteY5" fmla="*/ 11430 h 171450"/>
                <a:gd name="connsiteX6" fmla="*/ 171450 w 310514"/>
                <a:gd name="connsiteY6" fmla="*/ 0 h 171450"/>
                <a:gd name="connsiteX7" fmla="*/ 100965 w 310514"/>
                <a:gd name="connsiteY7" fmla="*/ 11430 h 171450"/>
                <a:gd name="connsiteX8" fmla="*/ 17145 w 310514"/>
                <a:gd name="connsiteY8" fmla="*/ 51435 h 171450"/>
                <a:gd name="connsiteX9" fmla="*/ 0 w 310514"/>
                <a:gd name="connsiteY9" fmla="*/ 85725 h 171450"/>
                <a:gd name="connsiteX10" fmla="*/ 0 w 310514"/>
                <a:gd name="connsiteY10" fmla="*/ 171450 h 171450"/>
                <a:gd name="connsiteX11" fmla="*/ 205740 w 310514"/>
                <a:gd name="connsiteY11" fmla="*/ 171450 h 171450"/>
                <a:gd name="connsiteX12" fmla="*/ 222885 w 310514"/>
                <a:gd name="connsiteY12" fmla="*/ 15430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0514" h="171450">
                  <a:moveTo>
                    <a:pt x="222885" y="154305"/>
                  </a:moveTo>
                  <a:lnTo>
                    <a:pt x="222885" y="154305"/>
                  </a:lnTo>
                  <a:cubicBezTo>
                    <a:pt x="249555" y="135255"/>
                    <a:pt x="280035" y="120015"/>
                    <a:pt x="310515" y="110490"/>
                  </a:cubicBezTo>
                  <a:cubicBezTo>
                    <a:pt x="289560" y="87630"/>
                    <a:pt x="276225" y="59055"/>
                    <a:pt x="276225" y="26670"/>
                  </a:cubicBezTo>
                  <a:cubicBezTo>
                    <a:pt x="276225" y="24765"/>
                    <a:pt x="276225" y="24765"/>
                    <a:pt x="276225" y="22860"/>
                  </a:cubicBezTo>
                  <a:cubicBezTo>
                    <a:pt x="264795" y="19050"/>
                    <a:pt x="253365" y="13335"/>
                    <a:pt x="241935" y="11430"/>
                  </a:cubicBezTo>
                  <a:cubicBezTo>
                    <a:pt x="220980" y="5715"/>
                    <a:pt x="196215" y="0"/>
                    <a:pt x="171450" y="0"/>
                  </a:cubicBezTo>
                  <a:cubicBezTo>
                    <a:pt x="148590" y="0"/>
                    <a:pt x="123825" y="3810"/>
                    <a:pt x="100965" y="11430"/>
                  </a:cubicBezTo>
                  <a:cubicBezTo>
                    <a:pt x="70485" y="20955"/>
                    <a:pt x="41910" y="34290"/>
                    <a:pt x="17145" y="51435"/>
                  </a:cubicBezTo>
                  <a:cubicBezTo>
                    <a:pt x="5715" y="59055"/>
                    <a:pt x="0" y="72390"/>
                    <a:pt x="0" y="85725"/>
                  </a:cubicBezTo>
                  <a:lnTo>
                    <a:pt x="0" y="171450"/>
                  </a:lnTo>
                  <a:lnTo>
                    <a:pt x="205740" y="171450"/>
                  </a:lnTo>
                  <a:cubicBezTo>
                    <a:pt x="211455" y="163830"/>
                    <a:pt x="215265" y="160020"/>
                    <a:pt x="222885" y="154305"/>
                  </a:cubicBezTo>
                  <a:close/>
                </a:path>
              </a:pathLst>
            </a:custGeom>
            <a:solidFill>
              <a:schemeClr val="accent1">
                <a:lumMod val="10000"/>
                <a:lumOff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1EE3ADAB-4E47-4EEF-904C-2AF14760387E}"/>
              </a:ext>
            </a:extLst>
          </p:cNvPr>
          <p:cNvGrpSpPr/>
          <p:nvPr/>
        </p:nvGrpSpPr>
        <p:grpSpPr>
          <a:xfrm>
            <a:off x="9554507" y="1495507"/>
            <a:ext cx="345389" cy="363469"/>
            <a:chOff x="3045423" y="3011754"/>
            <a:chExt cx="2549431" cy="2668457"/>
          </a:xfrm>
        </p:grpSpPr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6559F494-5112-4CE9-B0FF-5F8D7E6DDB2B}"/>
                </a:ext>
              </a:extLst>
            </p:cNvPr>
            <p:cNvSpPr/>
            <p:nvPr/>
          </p:nvSpPr>
          <p:spPr>
            <a:xfrm>
              <a:off x="3045433" y="3011754"/>
              <a:ext cx="964406" cy="1307312"/>
            </a:xfrm>
            <a:custGeom>
              <a:avLst/>
              <a:gdLst>
                <a:gd name="connsiteX0" fmla="*/ 938146 w 964406"/>
                <a:gd name="connsiteY0" fmla="*/ 562575 h 1307312"/>
                <a:gd name="connsiteX1" fmla="*/ 934926 w 964406"/>
                <a:gd name="connsiteY1" fmla="*/ 562575 h 1307312"/>
                <a:gd name="connsiteX2" fmla="*/ 913095 w 964406"/>
                <a:gd name="connsiteY2" fmla="*/ 574243 h 1307312"/>
                <a:gd name="connsiteX3" fmla="*/ 781355 w 964406"/>
                <a:gd name="connsiteY3" fmla="*/ 642938 h 1307312"/>
                <a:gd name="connsiteX4" fmla="*/ 620963 w 964406"/>
                <a:gd name="connsiteY4" fmla="*/ 471602 h 1307312"/>
                <a:gd name="connsiteX5" fmla="*/ 770420 w 964406"/>
                <a:gd name="connsiteY5" fmla="*/ 321831 h 1307312"/>
                <a:gd name="connsiteX6" fmla="*/ 913162 w 964406"/>
                <a:gd name="connsiteY6" fmla="*/ 390268 h 1307312"/>
                <a:gd name="connsiteX7" fmla="*/ 934898 w 964406"/>
                <a:gd name="connsiteY7" fmla="*/ 401831 h 1307312"/>
                <a:gd name="connsiteX8" fmla="*/ 938146 w 964406"/>
                <a:gd name="connsiteY8" fmla="*/ 401831 h 1307312"/>
                <a:gd name="connsiteX9" fmla="*/ 964406 w 964406"/>
                <a:gd name="connsiteY9" fmla="*/ 375571 h 1307312"/>
                <a:gd name="connsiteX10" fmla="*/ 964406 w 964406"/>
                <a:gd name="connsiteY10" fmla="*/ 0 h 1307312"/>
                <a:gd name="connsiteX11" fmla="*/ 0 w 964406"/>
                <a:gd name="connsiteY11" fmla="*/ 0 h 1307312"/>
                <a:gd name="connsiteX12" fmla="*/ 0 w 964406"/>
                <a:gd name="connsiteY12" fmla="*/ 588836 h 1307312"/>
                <a:gd name="connsiteX13" fmla="*/ 0 w 964406"/>
                <a:gd name="connsiteY13" fmla="*/ 964406 h 1307312"/>
                <a:gd name="connsiteX14" fmla="*/ 375571 w 964406"/>
                <a:gd name="connsiteY14" fmla="*/ 964406 h 1307312"/>
                <a:gd name="connsiteX15" fmla="*/ 401831 w 964406"/>
                <a:gd name="connsiteY15" fmla="*/ 990667 h 1307312"/>
                <a:gd name="connsiteX16" fmla="*/ 401831 w 964406"/>
                <a:gd name="connsiteY16" fmla="*/ 993029 h 1307312"/>
                <a:gd name="connsiteX17" fmla="*/ 390268 w 964406"/>
                <a:gd name="connsiteY17" fmla="*/ 1014765 h 1307312"/>
                <a:gd name="connsiteX18" fmla="*/ 321831 w 964406"/>
                <a:gd name="connsiteY18" fmla="*/ 1157535 h 1307312"/>
                <a:gd name="connsiteX19" fmla="*/ 471621 w 964406"/>
                <a:gd name="connsiteY19" fmla="*/ 1306973 h 1307312"/>
                <a:gd name="connsiteX20" fmla="*/ 642938 w 964406"/>
                <a:gd name="connsiteY20" fmla="*/ 1146581 h 1307312"/>
                <a:gd name="connsiteX21" fmla="*/ 574243 w 964406"/>
                <a:gd name="connsiteY21" fmla="*/ 1014841 h 1307312"/>
                <a:gd name="connsiteX22" fmla="*/ 562575 w 964406"/>
                <a:gd name="connsiteY22" fmla="*/ 993000 h 1307312"/>
                <a:gd name="connsiteX23" fmla="*/ 562575 w 964406"/>
                <a:gd name="connsiteY23" fmla="*/ 990667 h 1307312"/>
                <a:gd name="connsiteX24" fmla="*/ 588836 w 964406"/>
                <a:gd name="connsiteY24" fmla="*/ 964406 h 1307312"/>
                <a:gd name="connsiteX25" fmla="*/ 964406 w 964406"/>
                <a:gd name="connsiteY25" fmla="*/ 964406 h 1307312"/>
                <a:gd name="connsiteX26" fmla="*/ 964406 w 964406"/>
                <a:gd name="connsiteY26" fmla="*/ 588836 h 1307312"/>
                <a:gd name="connsiteX27" fmla="*/ 938146 w 964406"/>
                <a:gd name="connsiteY27" fmla="*/ 562575 h 1307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64406" h="1307312">
                  <a:moveTo>
                    <a:pt x="938146" y="562575"/>
                  </a:moveTo>
                  <a:lnTo>
                    <a:pt x="934926" y="562575"/>
                  </a:lnTo>
                  <a:cubicBezTo>
                    <a:pt x="926154" y="562575"/>
                    <a:pt x="918124" y="567061"/>
                    <a:pt x="913095" y="574243"/>
                  </a:cubicBezTo>
                  <a:cubicBezTo>
                    <a:pt x="884034" y="615763"/>
                    <a:pt x="835885" y="642938"/>
                    <a:pt x="781355" y="642938"/>
                  </a:cubicBezTo>
                  <a:cubicBezTo>
                    <a:pt x="689077" y="642938"/>
                    <a:pt x="614953" y="565175"/>
                    <a:pt x="620963" y="471602"/>
                  </a:cubicBezTo>
                  <a:cubicBezTo>
                    <a:pt x="625831" y="395802"/>
                    <a:pt x="694630" y="326850"/>
                    <a:pt x="770420" y="321831"/>
                  </a:cubicBezTo>
                  <a:cubicBezTo>
                    <a:pt x="829456" y="317925"/>
                    <a:pt x="882186" y="345929"/>
                    <a:pt x="913162" y="390268"/>
                  </a:cubicBezTo>
                  <a:cubicBezTo>
                    <a:pt x="918153" y="397412"/>
                    <a:pt x="926173" y="401831"/>
                    <a:pt x="934898" y="401831"/>
                  </a:cubicBezTo>
                  <a:lnTo>
                    <a:pt x="938146" y="401831"/>
                  </a:lnTo>
                  <a:cubicBezTo>
                    <a:pt x="952652" y="401831"/>
                    <a:pt x="964406" y="390068"/>
                    <a:pt x="964406" y="375571"/>
                  </a:cubicBezTo>
                  <a:lnTo>
                    <a:pt x="964406" y="0"/>
                  </a:lnTo>
                  <a:lnTo>
                    <a:pt x="0" y="0"/>
                  </a:lnTo>
                  <a:cubicBezTo>
                    <a:pt x="0" y="0"/>
                    <a:pt x="0" y="574329"/>
                    <a:pt x="0" y="588836"/>
                  </a:cubicBezTo>
                  <a:lnTo>
                    <a:pt x="0" y="964406"/>
                  </a:lnTo>
                  <a:lnTo>
                    <a:pt x="375571" y="964406"/>
                  </a:lnTo>
                  <a:cubicBezTo>
                    <a:pt x="390077" y="964406"/>
                    <a:pt x="401831" y="976160"/>
                    <a:pt x="401831" y="990667"/>
                  </a:cubicBezTo>
                  <a:lnTo>
                    <a:pt x="401831" y="993029"/>
                  </a:lnTo>
                  <a:cubicBezTo>
                    <a:pt x="401831" y="1001744"/>
                    <a:pt x="397412" y="1009764"/>
                    <a:pt x="390268" y="1014765"/>
                  </a:cubicBezTo>
                  <a:cubicBezTo>
                    <a:pt x="345919" y="1045740"/>
                    <a:pt x="317916" y="1098490"/>
                    <a:pt x="321831" y="1157535"/>
                  </a:cubicBezTo>
                  <a:cubicBezTo>
                    <a:pt x="326860" y="1233326"/>
                    <a:pt x="395821" y="1302115"/>
                    <a:pt x="471621" y="1306973"/>
                  </a:cubicBezTo>
                  <a:cubicBezTo>
                    <a:pt x="565185" y="1312964"/>
                    <a:pt x="642938" y="1238850"/>
                    <a:pt x="642938" y="1146581"/>
                  </a:cubicBezTo>
                  <a:cubicBezTo>
                    <a:pt x="642938" y="1092051"/>
                    <a:pt x="615763" y="1043902"/>
                    <a:pt x="574243" y="1014841"/>
                  </a:cubicBezTo>
                  <a:cubicBezTo>
                    <a:pt x="567061" y="1009812"/>
                    <a:pt x="562575" y="1001773"/>
                    <a:pt x="562575" y="993000"/>
                  </a:cubicBezTo>
                  <a:lnTo>
                    <a:pt x="562575" y="990667"/>
                  </a:lnTo>
                  <a:cubicBezTo>
                    <a:pt x="562575" y="976160"/>
                    <a:pt x="574339" y="964406"/>
                    <a:pt x="588836" y="964406"/>
                  </a:cubicBezTo>
                  <a:lnTo>
                    <a:pt x="964406" y="964406"/>
                  </a:lnTo>
                  <a:lnTo>
                    <a:pt x="964406" y="588836"/>
                  </a:lnTo>
                  <a:cubicBezTo>
                    <a:pt x="964406" y="574338"/>
                    <a:pt x="952643" y="562575"/>
                    <a:pt x="938146" y="562575"/>
                  </a:cubicBezTo>
                  <a:close/>
                </a:path>
              </a:pathLst>
            </a:custGeom>
            <a:solidFill>
              <a:schemeClr val="accent1">
                <a:lumMod val="10000"/>
                <a:lumOff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6BD167B2-9A36-4A73-B2E9-1A9CBECEE3C8}"/>
                </a:ext>
              </a:extLst>
            </p:cNvPr>
            <p:cNvSpPr/>
            <p:nvPr/>
          </p:nvSpPr>
          <p:spPr>
            <a:xfrm>
              <a:off x="3045423" y="3976170"/>
              <a:ext cx="1306408" cy="1307312"/>
            </a:xfrm>
            <a:custGeom>
              <a:avLst/>
              <a:gdLst>
                <a:gd name="connsiteX0" fmla="*/ 1156630 w 1306408"/>
                <a:gd name="connsiteY0" fmla="*/ 321831 h 1307312"/>
                <a:gd name="connsiteX1" fmla="*/ 1013870 w 1306408"/>
                <a:gd name="connsiteY1" fmla="*/ 390268 h 1307312"/>
                <a:gd name="connsiteX2" fmla="*/ 992134 w 1306408"/>
                <a:gd name="connsiteY2" fmla="*/ 401831 h 1307312"/>
                <a:gd name="connsiteX3" fmla="*/ 990667 w 1306408"/>
                <a:gd name="connsiteY3" fmla="*/ 401831 h 1307312"/>
                <a:gd name="connsiteX4" fmla="*/ 964406 w 1306408"/>
                <a:gd name="connsiteY4" fmla="*/ 375571 h 1307312"/>
                <a:gd name="connsiteX5" fmla="*/ 964406 w 1306408"/>
                <a:gd name="connsiteY5" fmla="*/ 0 h 1307312"/>
                <a:gd name="connsiteX6" fmla="*/ 588836 w 1306408"/>
                <a:gd name="connsiteY6" fmla="*/ 0 h 1307312"/>
                <a:gd name="connsiteX7" fmla="*/ 562575 w 1306408"/>
                <a:gd name="connsiteY7" fmla="*/ 26260 h 1307312"/>
                <a:gd name="connsiteX8" fmla="*/ 562575 w 1306408"/>
                <a:gd name="connsiteY8" fmla="*/ 28594 h 1307312"/>
                <a:gd name="connsiteX9" fmla="*/ 574243 w 1306408"/>
                <a:gd name="connsiteY9" fmla="*/ 50435 h 1307312"/>
                <a:gd name="connsiteX10" fmla="*/ 642938 w 1306408"/>
                <a:gd name="connsiteY10" fmla="*/ 182175 h 1307312"/>
                <a:gd name="connsiteX11" fmla="*/ 471621 w 1306408"/>
                <a:gd name="connsiteY11" fmla="*/ 342567 h 1307312"/>
                <a:gd name="connsiteX12" fmla="*/ 321831 w 1306408"/>
                <a:gd name="connsiteY12" fmla="*/ 193129 h 1307312"/>
                <a:gd name="connsiteX13" fmla="*/ 390268 w 1306408"/>
                <a:gd name="connsiteY13" fmla="*/ 50359 h 1307312"/>
                <a:gd name="connsiteX14" fmla="*/ 401831 w 1306408"/>
                <a:gd name="connsiteY14" fmla="*/ 28623 h 1307312"/>
                <a:gd name="connsiteX15" fmla="*/ 401831 w 1306408"/>
                <a:gd name="connsiteY15" fmla="*/ 26260 h 1307312"/>
                <a:gd name="connsiteX16" fmla="*/ 375571 w 1306408"/>
                <a:gd name="connsiteY16" fmla="*/ 0 h 1307312"/>
                <a:gd name="connsiteX17" fmla="*/ 0 w 1306408"/>
                <a:gd name="connsiteY17" fmla="*/ 0 h 1307312"/>
                <a:gd name="connsiteX18" fmla="*/ 0 w 1306408"/>
                <a:gd name="connsiteY18" fmla="*/ 964406 h 1307312"/>
                <a:gd name="connsiteX19" fmla="*/ 375571 w 1306408"/>
                <a:gd name="connsiteY19" fmla="*/ 964406 h 1307312"/>
                <a:gd name="connsiteX20" fmla="*/ 401831 w 1306408"/>
                <a:gd name="connsiteY20" fmla="*/ 990667 h 1307312"/>
                <a:gd name="connsiteX21" fmla="*/ 401831 w 1306408"/>
                <a:gd name="connsiteY21" fmla="*/ 993029 h 1307312"/>
                <a:gd name="connsiteX22" fmla="*/ 390268 w 1306408"/>
                <a:gd name="connsiteY22" fmla="*/ 1014765 h 1307312"/>
                <a:gd name="connsiteX23" fmla="*/ 321831 w 1306408"/>
                <a:gd name="connsiteY23" fmla="*/ 1157535 h 1307312"/>
                <a:gd name="connsiteX24" fmla="*/ 471621 w 1306408"/>
                <a:gd name="connsiteY24" fmla="*/ 1306973 h 1307312"/>
                <a:gd name="connsiteX25" fmla="*/ 642938 w 1306408"/>
                <a:gd name="connsiteY25" fmla="*/ 1146582 h 1307312"/>
                <a:gd name="connsiteX26" fmla="*/ 574243 w 1306408"/>
                <a:gd name="connsiteY26" fmla="*/ 1014841 h 1307312"/>
                <a:gd name="connsiteX27" fmla="*/ 562575 w 1306408"/>
                <a:gd name="connsiteY27" fmla="*/ 993000 h 1307312"/>
                <a:gd name="connsiteX28" fmla="*/ 562575 w 1306408"/>
                <a:gd name="connsiteY28" fmla="*/ 990667 h 1307312"/>
                <a:gd name="connsiteX29" fmla="*/ 588836 w 1306408"/>
                <a:gd name="connsiteY29" fmla="*/ 964406 h 1307312"/>
                <a:gd name="connsiteX30" fmla="*/ 964406 w 1306408"/>
                <a:gd name="connsiteY30" fmla="*/ 964406 h 1307312"/>
                <a:gd name="connsiteX31" fmla="*/ 964406 w 1306408"/>
                <a:gd name="connsiteY31" fmla="*/ 588836 h 1307312"/>
                <a:gd name="connsiteX32" fmla="*/ 990667 w 1306408"/>
                <a:gd name="connsiteY32" fmla="*/ 562575 h 1307312"/>
                <a:gd name="connsiteX33" fmla="*/ 992105 w 1306408"/>
                <a:gd name="connsiteY33" fmla="*/ 562575 h 1307312"/>
                <a:gd name="connsiteX34" fmla="*/ 1013936 w 1306408"/>
                <a:gd name="connsiteY34" fmla="*/ 574243 h 1307312"/>
                <a:gd name="connsiteX35" fmla="*/ 1145677 w 1306408"/>
                <a:gd name="connsiteY35" fmla="*/ 642938 h 1307312"/>
                <a:gd name="connsiteX36" fmla="*/ 1306068 w 1306408"/>
                <a:gd name="connsiteY36" fmla="*/ 471602 h 1307312"/>
                <a:gd name="connsiteX37" fmla="*/ 1156630 w 1306408"/>
                <a:gd name="connsiteY37" fmla="*/ 321831 h 1307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306408" h="1307312">
                  <a:moveTo>
                    <a:pt x="1156630" y="321831"/>
                  </a:moveTo>
                  <a:cubicBezTo>
                    <a:pt x="1097594" y="317916"/>
                    <a:pt x="1044845" y="345929"/>
                    <a:pt x="1013870" y="390268"/>
                  </a:cubicBezTo>
                  <a:cubicBezTo>
                    <a:pt x="1008878" y="397412"/>
                    <a:pt x="1000849" y="401831"/>
                    <a:pt x="992134" y="401831"/>
                  </a:cubicBezTo>
                  <a:lnTo>
                    <a:pt x="990667" y="401831"/>
                  </a:lnTo>
                  <a:cubicBezTo>
                    <a:pt x="976160" y="401831"/>
                    <a:pt x="964406" y="390077"/>
                    <a:pt x="964406" y="375571"/>
                  </a:cubicBezTo>
                  <a:lnTo>
                    <a:pt x="964406" y="0"/>
                  </a:lnTo>
                  <a:lnTo>
                    <a:pt x="588836" y="0"/>
                  </a:lnTo>
                  <a:cubicBezTo>
                    <a:pt x="574329" y="0"/>
                    <a:pt x="562575" y="11754"/>
                    <a:pt x="562575" y="26260"/>
                  </a:cubicBezTo>
                  <a:lnTo>
                    <a:pt x="562575" y="28594"/>
                  </a:lnTo>
                  <a:cubicBezTo>
                    <a:pt x="562575" y="37367"/>
                    <a:pt x="567061" y="45406"/>
                    <a:pt x="574243" y="50435"/>
                  </a:cubicBezTo>
                  <a:cubicBezTo>
                    <a:pt x="615763" y="79486"/>
                    <a:pt x="642938" y="127645"/>
                    <a:pt x="642938" y="182175"/>
                  </a:cubicBezTo>
                  <a:cubicBezTo>
                    <a:pt x="642938" y="274453"/>
                    <a:pt x="565185" y="348567"/>
                    <a:pt x="471621" y="342567"/>
                  </a:cubicBezTo>
                  <a:cubicBezTo>
                    <a:pt x="395821" y="337709"/>
                    <a:pt x="326860" y="268919"/>
                    <a:pt x="321831" y="193129"/>
                  </a:cubicBezTo>
                  <a:cubicBezTo>
                    <a:pt x="317916" y="134083"/>
                    <a:pt x="345929" y="81344"/>
                    <a:pt x="390268" y="50359"/>
                  </a:cubicBezTo>
                  <a:cubicBezTo>
                    <a:pt x="397412" y="45368"/>
                    <a:pt x="401831" y="37348"/>
                    <a:pt x="401831" y="28623"/>
                  </a:cubicBezTo>
                  <a:lnTo>
                    <a:pt x="401831" y="26260"/>
                  </a:lnTo>
                  <a:cubicBezTo>
                    <a:pt x="401831" y="11754"/>
                    <a:pt x="390068" y="0"/>
                    <a:pt x="375571" y="0"/>
                  </a:cubicBezTo>
                  <a:lnTo>
                    <a:pt x="0" y="0"/>
                  </a:lnTo>
                  <a:lnTo>
                    <a:pt x="0" y="964406"/>
                  </a:lnTo>
                  <a:lnTo>
                    <a:pt x="375571" y="964406"/>
                  </a:lnTo>
                  <a:cubicBezTo>
                    <a:pt x="390077" y="964406"/>
                    <a:pt x="401831" y="976160"/>
                    <a:pt x="401831" y="990667"/>
                  </a:cubicBezTo>
                  <a:lnTo>
                    <a:pt x="401831" y="993029"/>
                  </a:lnTo>
                  <a:cubicBezTo>
                    <a:pt x="401831" y="1001744"/>
                    <a:pt x="397412" y="1009764"/>
                    <a:pt x="390268" y="1014765"/>
                  </a:cubicBezTo>
                  <a:cubicBezTo>
                    <a:pt x="345920" y="1045740"/>
                    <a:pt x="317916" y="1098490"/>
                    <a:pt x="321831" y="1157535"/>
                  </a:cubicBezTo>
                  <a:cubicBezTo>
                    <a:pt x="326860" y="1233326"/>
                    <a:pt x="395821" y="1302115"/>
                    <a:pt x="471621" y="1306973"/>
                  </a:cubicBezTo>
                  <a:cubicBezTo>
                    <a:pt x="565185" y="1312964"/>
                    <a:pt x="642938" y="1238850"/>
                    <a:pt x="642938" y="1146582"/>
                  </a:cubicBezTo>
                  <a:cubicBezTo>
                    <a:pt x="642938" y="1092051"/>
                    <a:pt x="615763" y="1043902"/>
                    <a:pt x="574243" y="1014841"/>
                  </a:cubicBezTo>
                  <a:cubicBezTo>
                    <a:pt x="567061" y="1009812"/>
                    <a:pt x="562575" y="1001773"/>
                    <a:pt x="562575" y="993000"/>
                  </a:cubicBezTo>
                  <a:lnTo>
                    <a:pt x="562575" y="990667"/>
                  </a:lnTo>
                  <a:cubicBezTo>
                    <a:pt x="562575" y="976160"/>
                    <a:pt x="574338" y="964406"/>
                    <a:pt x="588836" y="964406"/>
                  </a:cubicBezTo>
                  <a:lnTo>
                    <a:pt x="964406" y="964406"/>
                  </a:lnTo>
                  <a:lnTo>
                    <a:pt x="964406" y="588836"/>
                  </a:lnTo>
                  <a:cubicBezTo>
                    <a:pt x="964406" y="574329"/>
                    <a:pt x="976160" y="562575"/>
                    <a:pt x="990667" y="562575"/>
                  </a:cubicBezTo>
                  <a:lnTo>
                    <a:pt x="992105" y="562575"/>
                  </a:lnTo>
                  <a:cubicBezTo>
                    <a:pt x="1000878" y="562575"/>
                    <a:pt x="1008907" y="567061"/>
                    <a:pt x="1013936" y="574243"/>
                  </a:cubicBezTo>
                  <a:cubicBezTo>
                    <a:pt x="1042988" y="615763"/>
                    <a:pt x="1091146" y="642938"/>
                    <a:pt x="1145677" y="642938"/>
                  </a:cubicBezTo>
                  <a:cubicBezTo>
                    <a:pt x="1237955" y="642938"/>
                    <a:pt x="1312069" y="565175"/>
                    <a:pt x="1306068" y="471602"/>
                  </a:cubicBezTo>
                  <a:cubicBezTo>
                    <a:pt x="1300972" y="391897"/>
                    <a:pt x="1236326" y="327108"/>
                    <a:pt x="1156630" y="32183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E7D17E9B-50A3-460E-B302-DFBCD1CEE1CC}"/>
                </a:ext>
              </a:extLst>
            </p:cNvPr>
            <p:cNvSpPr/>
            <p:nvPr/>
          </p:nvSpPr>
          <p:spPr>
            <a:xfrm>
              <a:off x="3666065" y="3011763"/>
              <a:ext cx="1650183" cy="964396"/>
            </a:xfrm>
            <a:custGeom>
              <a:avLst/>
              <a:gdLst>
                <a:gd name="connsiteX0" fmla="*/ 1649842 w 1650183"/>
                <a:gd name="connsiteY0" fmla="*/ 471602 h 964396"/>
                <a:gd name="connsiteX1" fmla="*/ 1500404 w 1650183"/>
                <a:gd name="connsiteY1" fmla="*/ 321831 h 964396"/>
                <a:gd name="connsiteX2" fmla="*/ 1357643 w 1650183"/>
                <a:gd name="connsiteY2" fmla="*/ 390268 h 964396"/>
                <a:gd name="connsiteX3" fmla="*/ 1335917 w 1650183"/>
                <a:gd name="connsiteY3" fmla="*/ 401831 h 964396"/>
                <a:gd name="connsiteX4" fmla="*/ 1334450 w 1650183"/>
                <a:gd name="connsiteY4" fmla="*/ 401831 h 964396"/>
                <a:gd name="connsiteX5" fmla="*/ 1308190 w 1650183"/>
                <a:gd name="connsiteY5" fmla="*/ 375571 h 964396"/>
                <a:gd name="connsiteX6" fmla="*/ 1308190 w 1650183"/>
                <a:gd name="connsiteY6" fmla="*/ 0 h 964396"/>
                <a:gd name="connsiteX7" fmla="*/ 343783 w 1650183"/>
                <a:gd name="connsiteY7" fmla="*/ 0 h 964396"/>
                <a:gd name="connsiteX8" fmla="*/ 343783 w 1650183"/>
                <a:gd name="connsiteY8" fmla="*/ 0 h 964396"/>
                <a:gd name="connsiteX9" fmla="*/ 343783 w 1650183"/>
                <a:gd name="connsiteY9" fmla="*/ 375571 h 964396"/>
                <a:gd name="connsiteX10" fmla="*/ 317523 w 1650183"/>
                <a:gd name="connsiteY10" fmla="*/ 401831 h 964396"/>
                <a:gd name="connsiteX11" fmla="*/ 314275 w 1650183"/>
                <a:gd name="connsiteY11" fmla="*/ 401831 h 964396"/>
                <a:gd name="connsiteX12" fmla="*/ 292539 w 1650183"/>
                <a:gd name="connsiteY12" fmla="*/ 390268 h 964396"/>
                <a:gd name="connsiteX13" fmla="*/ 149797 w 1650183"/>
                <a:gd name="connsiteY13" fmla="*/ 321821 h 964396"/>
                <a:gd name="connsiteX14" fmla="*/ 340 w 1650183"/>
                <a:gd name="connsiteY14" fmla="*/ 471592 h 964396"/>
                <a:gd name="connsiteX15" fmla="*/ 160732 w 1650183"/>
                <a:gd name="connsiteY15" fmla="*/ 642928 h 964396"/>
                <a:gd name="connsiteX16" fmla="*/ 292472 w 1650183"/>
                <a:gd name="connsiteY16" fmla="*/ 574234 h 964396"/>
                <a:gd name="connsiteX17" fmla="*/ 314304 w 1650183"/>
                <a:gd name="connsiteY17" fmla="*/ 562566 h 964396"/>
                <a:gd name="connsiteX18" fmla="*/ 317523 w 1650183"/>
                <a:gd name="connsiteY18" fmla="*/ 562566 h 964396"/>
                <a:gd name="connsiteX19" fmla="*/ 343783 w 1650183"/>
                <a:gd name="connsiteY19" fmla="*/ 588826 h 964396"/>
                <a:gd name="connsiteX20" fmla="*/ 343783 w 1650183"/>
                <a:gd name="connsiteY20" fmla="*/ 964397 h 964396"/>
                <a:gd name="connsiteX21" fmla="*/ 343783 w 1650183"/>
                <a:gd name="connsiteY21" fmla="*/ 964397 h 964396"/>
                <a:gd name="connsiteX22" fmla="*/ 345269 w 1650183"/>
                <a:gd name="connsiteY22" fmla="*/ 964397 h 964396"/>
                <a:gd name="connsiteX23" fmla="*/ 345269 w 1650183"/>
                <a:gd name="connsiteY23" fmla="*/ 963482 h 964396"/>
                <a:gd name="connsiteX24" fmla="*/ 720840 w 1650183"/>
                <a:gd name="connsiteY24" fmla="*/ 963482 h 964396"/>
                <a:gd name="connsiteX25" fmla="*/ 747101 w 1650183"/>
                <a:gd name="connsiteY25" fmla="*/ 937222 h 964396"/>
                <a:gd name="connsiteX26" fmla="*/ 747101 w 1650183"/>
                <a:gd name="connsiteY26" fmla="*/ 934888 h 964396"/>
                <a:gd name="connsiteX27" fmla="*/ 735432 w 1650183"/>
                <a:gd name="connsiteY27" fmla="*/ 913057 h 964396"/>
                <a:gd name="connsiteX28" fmla="*/ 666738 w 1650183"/>
                <a:gd name="connsiteY28" fmla="*/ 781317 h 964396"/>
                <a:gd name="connsiteX29" fmla="*/ 838055 w 1650183"/>
                <a:gd name="connsiteY29" fmla="*/ 620925 h 964396"/>
                <a:gd name="connsiteX30" fmla="*/ 987845 w 1650183"/>
                <a:gd name="connsiteY30" fmla="*/ 770363 h 964396"/>
                <a:gd name="connsiteX31" fmla="*/ 919398 w 1650183"/>
                <a:gd name="connsiteY31" fmla="*/ 913133 h 964396"/>
                <a:gd name="connsiteX32" fmla="*/ 907835 w 1650183"/>
                <a:gd name="connsiteY32" fmla="*/ 934869 h 964396"/>
                <a:gd name="connsiteX33" fmla="*/ 907835 w 1650183"/>
                <a:gd name="connsiteY33" fmla="*/ 937231 h 964396"/>
                <a:gd name="connsiteX34" fmla="*/ 934105 w 1650183"/>
                <a:gd name="connsiteY34" fmla="*/ 963492 h 964396"/>
                <a:gd name="connsiteX35" fmla="*/ 1308180 w 1650183"/>
                <a:gd name="connsiteY35" fmla="*/ 963492 h 964396"/>
                <a:gd name="connsiteX36" fmla="*/ 1308180 w 1650183"/>
                <a:gd name="connsiteY36" fmla="*/ 588836 h 964396"/>
                <a:gd name="connsiteX37" fmla="*/ 1334440 w 1650183"/>
                <a:gd name="connsiteY37" fmla="*/ 562575 h 964396"/>
                <a:gd name="connsiteX38" fmla="*/ 1335879 w 1650183"/>
                <a:gd name="connsiteY38" fmla="*/ 562575 h 964396"/>
                <a:gd name="connsiteX39" fmla="*/ 1357710 w 1650183"/>
                <a:gd name="connsiteY39" fmla="*/ 574243 h 964396"/>
                <a:gd name="connsiteX40" fmla="*/ 1489450 w 1650183"/>
                <a:gd name="connsiteY40" fmla="*/ 642938 h 964396"/>
                <a:gd name="connsiteX41" fmla="*/ 1649842 w 1650183"/>
                <a:gd name="connsiteY41" fmla="*/ 471602 h 964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650183" h="964396">
                  <a:moveTo>
                    <a:pt x="1649842" y="471602"/>
                  </a:moveTo>
                  <a:cubicBezTo>
                    <a:pt x="1644737" y="391897"/>
                    <a:pt x="1580090" y="327108"/>
                    <a:pt x="1500404" y="321831"/>
                  </a:cubicBezTo>
                  <a:cubicBezTo>
                    <a:pt x="1441359" y="317916"/>
                    <a:pt x="1388619" y="345929"/>
                    <a:pt x="1357643" y="390268"/>
                  </a:cubicBezTo>
                  <a:cubicBezTo>
                    <a:pt x="1352662" y="397412"/>
                    <a:pt x="1344632" y="401831"/>
                    <a:pt x="1335917" y="401831"/>
                  </a:cubicBezTo>
                  <a:lnTo>
                    <a:pt x="1334450" y="401831"/>
                  </a:lnTo>
                  <a:cubicBezTo>
                    <a:pt x="1319953" y="401831"/>
                    <a:pt x="1308190" y="390077"/>
                    <a:pt x="1308190" y="375571"/>
                  </a:cubicBezTo>
                  <a:lnTo>
                    <a:pt x="1308190" y="0"/>
                  </a:lnTo>
                  <a:lnTo>
                    <a:pt x="343783" y="0"/>
                  </a:lnTo>
                  <a:lnTo>
                    <a:pt x="343783" y="0"/>
                  </a:lnTo>
                  <a:lnTo>
                    <a:pt x="343783" y="375571"/>
                  </a:lnTo>
                  <a:cubicBezTo>
                    <a:pt x="343783" y="390077"/>
                    <a:pt x="332030" y="401831"/>
                    <a:pt x="317523" y="401831"/>
                  </a:cubicBezTo>
                  <a:lnTo>
                    <a:pt x="314275" y="401831"/>
                  </a:lnTo>
                  <a:cubicBezTo>
                    <a:pt x="305550" y="401831"/>
                    <a:pt x="297530" y="397412"/>
                    <a:pt x="292539" y="390268"/>
                  </a:cubicBezTo>
                  <a:cubicBezTo>
                    <a:pt x="261564" y="345929"/>
                    <a:pt x="208824" y="317916"/>
                    <a:pt x="149797" y="321821"/>
                  </a:cubicBezTo>
                  <a:cubicBezTo>
                    <a:pt x="74007" y="326841"/>
                    <a:pt x="5198" y="395792"/>
                    <a:pt x="340" y="471592"/>
                  </a:cubicBezTo>
                  <a:cubicBezTo>
                    <a:pt x="-5660" y="565166"/>
                    <a:pt x="68454" y="642928"/>
                    <a:pt x="160732" y="642928"/>
                  </a:cubicBezTo>
                  <a:cubicBezTo>
                    <a:pt x="215262" y="642928"/>
                    <a:pt x="263411" y="615753"/>
                    <a:pt x="292472" y="574234"/>
                  </a:cubicBezTo>
                  <a:cubicBezTo>
                    <a:pt x="297501" y="567042"/>
                    <a:pt x="305541" y="562566"/>
                    <a:pt x="314304" y="562566"/>
                  </a:cubicBezTo>
                  <a:lnTo>
                    <a:pt x="317523" y="562566"/>
                  </a:lnTo>
                  <a:cubicBezTo>
                    <a:pt x="332020" y="562566"/>
                    <a:pt x="343783" y="574329"/>
                    <a:pt x="343783" y="588826"/>
                  </a:cubicBezTo>
                  <a:lnTo>
                    <a:pt x="343783" y="964397"/>
                  </a:lnTo>
                  <a:lnTo>
                    <a:pt x="343783" y="964397"/>
                  </a:lnTo>
                  <a:lnTo>
                    <a:pt x="345269" y="964397"/>
                  </a:lnTo>
                  <a:lnTo>
                    <a:pt x="345269" y="963482"/>
                  </a:lnTo>
                  <a:lnTo>
                    <a:pt x="720840" y="963482"/>
                  </a:lnTo>
                  <a:cubicBezTo>
                    <a:pt x="735347" y="963482"/>
                    <a:pt x="747101" y="951729"/>
                    <a:pt x="747101" y="937222"/>
                  </a:cubicBezTo>
                  <a:lnTo>
                    <a:pt x="747101" y="934888"/>
                  </a:lnTo>
                  <a:cubicBezTo>
                    <a:pt x="747101" y="926116"/>
                    <a:pt x="742614" y="918077"/>
                    <a:pt x="735432" y="913057"/>
                  </a:cubicBezTo>
                  <a:cubicBezTo>
                    <a:pt x="693913" y="883996"/>
                    <a:pt x="666738" y="835847"/>
                    <a:pt x="666738" y="781317"/>
                  </a:cubicBezTo>
                  <a:cubicBezTo>
                    <a:pt x="666738" y="689038"/>
                    <a:pt x="744491" y="614925"/>
                    <a:pt x="838055" y="620925"/>
                  </a:cubicBezTo>
                  <a:cubicBezTo>
                    <a:pt x="913855" y="625783"/>
                    <a:pt x="982806" y="694573"/>
                    <a:pt x="987845" y="770363"/>
                  </a:cubicBezTo>
                  <a:cubicBezTo>
                    <a:pt x="991760" y="829408"/>
                    <a:pt x="963756" y="882148"/>
                    <a:pt x="919398" y="913133"/>
                  </a:cubicBezTo>
                  <a:cubicBezTo>
                    <a:pt x="912255" y="918124"/>
                    <a:pt x="907835" y="926144"/>
                    <a:pt x="907835" y="934869"/>
                  </a:cubicBezTo>
                  <a:lnTo>
                    <a:pt x="907835" y="937231"/>
                  </a:lnTo>
                  <a:cubicBezTo>
                    <a:pt x="907835" y="951738"/>
                    <a:pt x="919589" y="963492"/>
                    <a:pt x="934105" y="963492"/>
                  </a:cubicBezTo>
                  <a:lnTo>
                    <a:pt x="1308180" y="963492"/>
                  </a:lnTo>
                  <a:lnTo>
                    <a:pt x="1308180" y="588836"/>
                  </a:lnTo>
                  <a:cubicBezTo>
                    <a:pt x="1308180" y="574329"/>
                    <a:pt x="1319934" y="562575"/>
                    <a:pt x="1334440" y="562575"/>
                  </a:cubicBezTo>
                  <a:lnTo>
                    <a:pt x="1335879" y="562575"/>
                  </a:lnTo>
                  <a:cubicBezTo>
                    <a:pt x="1344651" y="562575"/>
                    <a:pt x="1352691" y="567061"/>
                    <a:pt x="1357710" y="574243"/>
                  </a:cubicBezTo>
                  <a:cubicBezTo>
                    <a:pt x="1386771" y="615763"/>
                    <a:pt x="1434920" y="642938"/>
                    <a:pt x="1489450" y="642938"/>
                  </a:cubicBezTo>
                  <a:cubicBezTo>
                    <a:pt x="1581729" y="642938"/>
                    <a:pt x="1655852" y="565175"/>
                    <a:pt x="1649842" y="471602"/>
                  </a:cubicBezTo>
                  <a:close/>
                </a:path>
              </a:pathLst>
            </a:custGeom>
            <a:solidFill>
              <a:srgbClr val="D1D1D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44D4000C-DE7B-4CE3-9287-24C89F78F1D8}"/>
                </a:ext>
              </a:extLst>
            </p:cNvPr>
            <p:cNvSpPr/>
            <p:nvPr/>
          </p:nvSpPr>
          <p:spPr>
            <a:xfrm>
              <a:off x="4204054" y="4290475"/>
              <a:ext cx="1390800" cy="1389736"/>
            </a:xfrm>
            <a:custGeom>
              <a:avLst/>
              <a:gdLst>
                <a:gd name="connsiteX0" fmla="*/ 1191197 w 1390800"/>
                <a:gd name="connsiteY0" fmla="*/ 486709 h 1389736"/>
                <a:gd name="connsiteX1" fmla="*/ 1080183 w 1390800"/>
                <a:gd name="connsiteY1" fmla="*/ 585445 h 1389736"/>
                <a:gd name="connsiteX2" fmla="*/ 1061847 w 1390800"/>
                <a:gd name="connsiteY2" fmla="*/ 602085 h 1389736"/>
                <a:gd name="connsiteX3" fmla="*/ 1058723 w 1390800"/>
                <a:gd name="connsiteY3" fmla="*/ 602866 h 1389736"/>
                <a:gd name="connsiteX4" fmla="*/ 1026843 w 1390800"/>
                <a:gd name="connsiteY4" fmla="*/ 583797 h 1389736"/>
                <a:gd name="connsiteX5" fmla="*/ 935288 w 1390800"/>
                <a:gd name="connsiteY5" fmla="*/ 219552 h 1389736"/>
                <a:gd name="connsiteX6" fmla="*/ 571053 w 1390800"/>
                <a:gd name="connsiteY6" fmla="*/ 311106 h 1389736"/>
                <a:gd name="connsiteX7" fmla="*/ 539172 w 1390800"/>
                <a:gd name="connsiteY7" fmla="*/ 292037 h 1389736"/>
                <a:gd name="connsiteX8" fmla="*/ 538601 w 1390800"/>
                <a:gd name="connsiteY8" fmla="*/ 289751 h 1389736"/>
                <a:gd name="connsiteX9" fmla="*/ 544525 w 1390800"/>
                <a:gd name="connsiteY9" fmla="*/ 265853 h 1389736"/>
                <a:gd name="connsiteX10" fmla="*/ 576091 w 1390800"/>
                <a:gd name="connsiteY10" fmla="*/ 110709 h 1389736"/>
                <a:gd name="connsiteX11" fmla="*/ 394402 w 1390800"/>
                <a:gd name="connsiteY11" fmla="*/ 2286 h 1389736"/>
                <a:gd name="connsiteX12" fmla="*/ 267348 w 1390800"/>
                <a:gd name="connsiteY12" fmla="*/ 199606 h 1389736"/>
                <a:gd name="connsiteX13" fmla="*/ 366094 w 1390800"/>
                <a:gd name="connsiteY13" fmla="*/ 310620 h 1389736"/>
                <a:gd name="connsiteX14" fmla="*/ 382733 w 1390800"/>
                <a:gd name="connsiteY14" fmla="*/ 328956 h 1389736"/>
                <a:gd name="connsiteX15" fmla="*/ 383305 w 1390800"/>
                <a:gd name="connsiteY15" fmla="*/ 331213 h 1389736"/>
                <a:gd name="connsiteX16" fmla="*/ 364246 w 1390800"/>
                <a:gd name="connsiteY16" fmla="*/ 363084 h 1389736"/>
                <a:gd name="connsiteX17" fmla="*/ 0 w 1390800"/>
                <a:gd name="connsiteY17" fmla="*/ 454638 h 1389736"/>
                <a:gd name="connsiteX18" fmla="*/ 0 w 1390800"/>
                <a:gd name="connsiteY18" fmla="*/ 454638 h 1389736"/>
                <a:gd name="connsiteX19" fmla="*/ 867 w 1390800"/>
                <a:gd name="connsiteY19" fmla="*/ 454419 h 1389736"/>
                <a:gd name="connsiteX20" fmla="*/ 92421 w 1390800"/>
                <a:gd name="connsiteY20" fmla="*/ 818665 h 1389736"/>
                <a:gd name="connsiteX21" fmla="*/ 124292 w 1390800"/>
                <a:gd name="connsiteY21" fmla="*/ 837734 h 1389736"/>
                <a:gd name="connsiteX22" fmla="*/ 125711 w 1390800"/>
                <a:gd name="connsiteY22" fmla="*/ 837381 h 1389736"/>
                <a:gd name="connsiteX23" fmla="*/ 143970 w 1390800"/>
                <a:gd name="connsiteY23" fmla="*/ 820865 h 1389736"/>
                <a:gd name="connsiteX24" fmla="*/ 265738 w 1390800"/>
                <a:gd name="connsiteY24" fmla="*/ 719690 h 1389736"/>
                <a:gd name="connsiteX25" fmla="*/ 447189 w 1390800"/>
                <a:gd name="connsiteY25" fmla="*/ 828514 h 1389736"/>
                <a:gd name="connsiteX26" fmla="*/ 333404 w 1390800"/>
                <a:gd name="connsiteY26" fmla="*/ 1033777 h 1389736"/>
                <a:gd name="connsiteX27" fmla="*/ 188890 w 1390800"/>
                <a:gd name="connsiteY27" fmla="*/ 999268 h 1389736"/>
                <a:gd name="connsiteX28" fmla="*/ 164868 w 1390800"/>
                <a:gd name="connsiteY28" fmla="*/ 993268 h 1389736"/>
                <a:gd name="connsiteX29" fmla="*/ 163478 w 1390800"/>
                <a:gd name="connsiteY29" fmla="*/ 993620 h 1389736"/>
                <a:gd name="connsiteX30" fmla="*/ 144409 w 1390800"/>
                <a:gd name="connsiteY30" fmla="*/ 1025491 h 1389736"/>
                <a:gd name="connsiteX31" fmla="*/ 235963 w 1390800"/>
                <a:gd name="connsiteY31" fmla="*/ 1389736 h 1389736"/>
                <a:gd name="connsiteX32" fmla="*/ 599342 w 1390800"/>
                <a:gd name="connsiteY32" fmla="*/ 1298401 h 1389736"/>
                <a:gd name="connsiteX33" fmla="*/ 618401 w 1390800"/>
                <a:gd name="connsiteY33" fmla="*/ 1266530 h 1389736"/>
                <a:gd name="connsiteX34" fmla="*/ 617830 w 1390800"/>
                <a:gd name="connsiteY34" fmla="*/ 1264273 h 1389736"/>
                <a:gd name="connsiteX35" fmla="*/ 601189 w 1390800"/>
                <a:gd name="connsiteY35" fmla="*/ 1245937 h 1389736"/>
                <a:gd name="connsiteX36" fmla="*/ 502444 w 1390800"/>
                <a:gd name="connsiteY36" fmla="*/ 1134923 h 1389736"/>
                <a:gd name="connsiteX37" fmla="*/ 629498 w 1390800"/>
                <a:gd name="connsiteY37" fmla="*/ 937603 h 1389736"/>
                <a:gd name="connsiteX38" fmla="*/ 811187 w 1390800"/>
                <a:gd name="connsiteY38" fmla="*/ 1046027 h 1389736"/>
                <a:gd name="connsiteX39" fmla="*/ 779621 w 1390800"/>
                <a:gd name="connsiteY39" fmla="*/ 1201170 h 1389736"/>
                <a:gd name="connsiteX40" fmla="*/ 773697 w 1390800"/>
                <a:gd name="connsiteY40" fmla="*/ 1225068 h 1389736"/>
                <a:gd name="connsiteX41" fmla="*/ 774268 w 1390800"/>
                <a:gd name="connsiteY41" fmla="*/ 1227354 h 1389736"/>
                <a:gd name="connsiteX42" fmla="*/ 806148 w 1390800"/>
                <a:gd name="connsiteY42" fmla="*/ 1246423 h 1389736"/>
                <a:gd name="connsiteX43" fmla="*/ 1170385 w 1390800"/>
                <a:gd name="connsiteY43" fmla="*/ 1154868 h 1389736"/>
                <a:gd name="connsiteX44" fmla="*/ 1078830 w 1390800"/>
                <a:gd name="connsiteY44" fmla="*/ 790623 h 1389736"/>
                <a:gd name="connsiteX45" fmla="*/ 1097899 w 1390800"/>
                <a:gd name="connsiteY45" fmla="*/ 758753 h 1389736"/>
                <a:gd name="connsiteX46" fmla="*/ 1101052 w 1390800"/>
                <a:gd name="connsiteY46" fmla="*/ 757962 h 1389736"/>
                <a:gd name="connsiteX47" fmla="*/ 1124950 w 1390800"/>
                <a:gd name="connsiteY47" fmla="*/ 763877 h 1389736"/>
                <a:gd name="connsiteX48" fmla="*/ 1280074 w 1390800"/>
                <a:gd name="connsiteY48" fmla="*/ 795452 h 1389736"/>
                <a:gd name="connsiteX49" fmla="*/ 1388517 w 1390800"/>
                <a:gd name="connsiteY49" fmla="*/ 613772 h 1389736"/>
                <a:gd name="connsiteX50" fmla="*/ 1191197 w 1390800"/>
                <a:gd name="connsiteY50" fmla="*/ 486709 h 1389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390800" h="1389736">
                  <a:moveTo>
                    <a:pt x="1191197" y="486709"/>
                  </a:moveTo>
                  <a:cubicBezTo>
                    <a:pt x="1138314" y="500006"/>
                    <a:pt x="1098242" y="538096"/>
                    <a:pt x="1080183" y="585445"/>
                  </a:cubicBezTo>
                  <a:cubicBezTo>
                    <a:pt x="1077059" y="593636"/>
                    <a:pt x="1070353" y="599952"/>
                    <a:pt x="1061847" y="602085"/>
                  </a:cubicBezTo>
                  <a:lnTo>
                    <a:pt x="1058723" y="602866"/>
                  </a:lnTo>
                  <a:cubicBezTo>
                    <a:pt x="1044654" y="606400"/>
                    <a:pt x="1030386" y="597866"/>
                    <a:pt x="1026843" y="583797"/>
                  </a:cubicBezTo>
                  <a:lnTo>
                    <a:pt x="935288" y="219552"/>
                  </a:lnTo>
                  <a:lnTo>
                    <a:pt x="571053" y="311106"/>
                  </a:lnTo>
                  <a:cubicBezTo>
                    <a:pt x="556984" y="314640"/>
                    <a:pt x="542716" y="306105"/>
                    <a:pt x="539172" y="292037"/>
                  </a:cubicBezTo>
                  <a:lnTo>
                    <a:pt x="538601" y="289751"/>
                  </a:lnTo>
                  <a:cubicBezTo>
                    <a:pt x="536477" y="281293"/>
                    <a:pt x="538801" y="272444"/>
                    <a:pt x="544525" y="265853"/>
                  </a:cubicBezTo>
                  <a:cubicBezTo>
                    <a:pt x="579977" y="225000"/>
                    <a:pt x="594293" y="167012"/>
                    <a:pt x="576091" y="110709"/>
                  </a:cubicBezTo>
                  <a:cubicBezTo>
                    <a:pt x="552745" y="38434"/>
                    <a:pt x="469097" y="-11477"/>
                    <a:pt x="394402" y="2286"/>
                  </a:cubicBezTo>
                  <a:cubicBezTo>
                    <a:pt x="302200" y="19279"/>
                    <a:pt x="244850" y="110119"/>
                    <a:pt x="267348" y="199606"/>
                  </a:cubicBezTo>
                  <a:cubicBezTo>
                    <a:pt x="280645" y="252489"/>
                    <a:pt x="318735" y="292561"/>
                    <a:pt x="366094" y="310620"/>
                  </a:cubicBezTo>
                  <a:cubicBezTo>
                    <a:pt x="374285" y="313744"/>
                    <a:pt x="380591" y="320450"/>
                    <a:pt x="382733" y="328956"/>
                  </a:cubicBezTo>
                  <a:lnTo>
                    <a:pt x="383305" y="331213"/>
                  </a:lnTo>
                  <a:cubicBezTo>
                    <a:pt x="386839" y="345282"/>
                    <a:pt x="378304" y="359550"/>
                    <a:pt x="364246" y="363084"/>
                  </a:cubicBezTo>
                  <a:lnTo>
                    <a:pt x="0" y="454638"/>
                  </a:lnTo>
                  <a:lnTo>
                    <a:pt x="0" y="454638"/>
                  </a:lnTo>
                  <a:lnTo>
                    <a:pt x="867" y="454419"/>
                  </a:lnTo>
                  <a:lnTo>
                    <a:pt x="92421" y="818665"/>
                  </a:lnTo>
                  <a:cubicBezTo>
                    <a:pt x="95955" y="832733"/>
                    <a:pt x="110223" y="841268"/>
                    <a:pt x="124292" y="837734"/>
                  </a:cubicBezTo>
                  <a:lnTo>
                    <a:pt x="125711" y="837381"/>
                  </a:lnTo>
                  <a:cubicBezTo>
                    <a:pt x="134169" y="835257"/>
                    <a:pt x="140875" y="829018"/>
                    <a:pt x="143970" y="820865"/>
                  </a:cubicBezTo>
                  <a:cubicBezTo>
                    <a:pt x="163201" y="770306"/>
                    <a:pt x="207521" y="730292"/>
                    <a:pt x="265738" y="719690"/>
                  </a:cubicBezTo>
                  <a:cubicBezTo>
                    <a:pt x="344310" y="705384"/>
                    <a:pt x="422796" y="752456"/>
                    <a:pt x="447189" y="828514"/>
                  </a:cubicBezTo>
                  <a:cubicBezTo>
                    <a:pt x="475821" y="917801"/>
                    <a:pt x="422891" y="1011279"/>
                    <a:pt x="333404" y="1033777"/>
                  </a:cubicBezTo>
                  <a:cubicBezTo>
                    <a:pt x="280521" y="1047074"/>
                    <a:pt x="227190" y="1032453"/>
                    <a:pt x="188890" y="999268"/>
                  </a:cubicBezTo>
                  <a:cubicBezTo>
                    <a:pt x="182261" y="993525"/>
                    <a:pt x="173374" y="991134"/>
                    <a:pt x="164868" y="993268"/>
                  </a:cubicBezTo>
                  <a:lnTo>
                    <a:pt x="163478" y="993620"/>
                  </a:lnTo>
                  <a:cubicBezTo>
                    <a:pt x="149409" y="997154"/>
                    <a:pt x="140875" y="1011422"/>
                    <a:pt x="144409" y="1025491"/>
                  </a:cubicBezTo>
                  <a:lnTo>
                    <a:pt x="235963" y="1389736"/>
                  </a:lnTo>
                  <a:lnTo>
                    <a:pt x="599342" y="1298401"/>
                  </a:lnTo>
                  <a:cubicBezTo>
                    <a:pt x="613410" y="1294867"/>
                    <a:pt x="621944" y="1280599"/>
                    <a:pt x="618401" y="1266530"/>
                  </a:cubicBezTo>
                  <a:lnTo>
                    <a:pt x="617830" y="1264273"/>
                  </a:lnTo>
                  <a:cubicBezTo>
                    <a:pt x="615686" y="1255767"/>
                    <a:pt x="609391" y="1249061"/>
                    <a:pt x="601189" y="1245937"/>
                  </a:cubicBezTo>
                  <a:cubicBezTo>
                    <a:pt x="553841" y="1227878"/>
                    <a:pt x="515741" y="1187806"/>
                    <a:pt x="502444" y="1134923"/>
                  </a:cubicBezTo>
                  <a:cubicBezTo>
                    <a:pt x="479946" y="1045436"/>
                    <a:pt x="537296" y="954596"/>
                    <a:pt x="629498" y="937603"/>
                  </a:cubicBezTo>
                  <a:cubicBezTo>
                    <a:pt x="704193" y="923830"/>
                    <a:pt x="787841" y="973741"/>
                    <a:pt x="811187" y="1046027"/>
                  </a:cubicBezTo>
                  <a:cubicBezTo>
                    <a:pt x="829380" y="1102329"/>
                    <a:pt x="815073" y="1160317"/>
                    <a:pt x="779621" y="1201170"/>
                  </a:cubicBezTo>
                  <a:cubicBezTo>
                    <a:pt x="773906" y="1207751"/>
                    <a:pt x="771573" y="1216610"/>
                    <a:pt x="773697" y="1225068"/>
                  </a:cubicBezTo>
                  <a:lnTo>
                    <a:pt x="774268" y="1227354"/>
                  </a:lnTo>
                  <a:cubicBezTo>
                    <a:pt x="777802" y="1241422"/>
                    <a:pt x="792080" y="1249957"/>
                    <a:pt x="806148" y="1246423"/>
                  </a:cubicBezTo>
                  <a:lnTo>
                    <a:pt x="1170385" y="1154868"/>
                  </a:lnTo>
                  <a:lnTo>
                    <a:pt x="1078830" y="790623"/>
                  </a:lnTo>
                  <a:cubicBezTo>
                    <a:pt x="1075296" y="776555"/>
                    <a:pt x="1083831" y="762286"/>
                    <a:pt x="1097899" y="758753"/>
                  </a:cubicBezTo>
                  <a:lnTo>
                    <a:pt x="1101052" y="757962"/>
                  </a:lnTo>
                  <a:cubicBezTo>
                    <a:pt x="1109510" y="755838"/>
                    <a:pt x="1118359" y="758162"/>
                    <a:pt x="1124950" y="763877"/>
                  </a:cubicBezTo>
                  <a:cubicBezTo>
                    <a:pt x="1165803" y="799329"/>
                    <a:pt x="1223782" y="813635"/>
                    <a:pt x="1280074" y="795452"/>
                  </a:cubicBezTo>
                  <a:cubicBezTo>
                    <a:pt x="1352360" y="772106"/>
                    <a:pt x="1402271" y="688468"/>
                    <a:pt x="1388517" y="613772"/>
                  </a:cubicBezTo>
                  <a:cubicBezTo>
                    <a:pt x="1371524" y="521561"/>
                    <a:pt x="1280694" y="464211"/>
                    <a:pt x="1191197" y="486709"/>
                  </a:cubicBezTo>
                  <a:close/>
                </a:path>
              </a:pathLst>
            </a:custGeom>
            <a:solidFill>
              <a:srgbClr val="E5E5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86E9E92-621E-4063-98E9-BD9DC167D316}"/>
              </a:ext>
            </a:extLst>
          </p:cNvPr>
          <p:cNvSpPr>
            <a:spLocks/>
          </p:cNvSpPr>
          <p:nvPr/>
        </p:nvSpPr>
        <p:spPr>
          <a:xfrm>
            <a:off x="9731141" y="2082729"/>
            <a:ext cx="1993916" cy="4029972"/>
          </a:xfrm>
          <a:prstGeom prst="rect">
            <a:avLst/>
          </a:prstGeom>
          <a:noFill/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61047D60-5000-44DD-B568-7BAF0C7BC175}"/>
              </a:ext>
            </a:extLst>
          </p:cNvPr>
          <p:cNvSpPr>
            <a:spLocks/>
          </p:cNvSpPr>
          <p:nvPr/>
        </p:nvSpPr>
        <p:spPr>
          <a:xfrm>
            <a:off x="9732699" y="3940606"/>
            <a:ext cx="1990800" cy="55262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b="1" kern="0"/>
              <a:t>Porter la mise sur le marché </a:t>
            </a:r>
            <a:r>
              <a:rPr lang="fr-FR" sz="1100" kern="0"/>
              <a:t>de nouvelles initiatives</a:t>
            </a:r>
            <a:endParaRPr lang="fr-FR" sz="600" kern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928AE76-FD52-4BAA-AB2E-C6854F8FCBA3}"/>
              </a:ext>
            </a:extLst>
          </p:cNvPr>
          <p:cNvSpPr>
            <a:spLocks/>
          </p:cNvSpPr>
          <p:nvPr/>
        </p:nvSpPr>
        <p:spPr>
          <a:xfrm>
            <a:off x="9732699" y="2786956"/>
            <a:ext cx="1990800" cy="5537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b="1" kern="0"/>
              <a:t>Assurer une expertise </a:t>
            </a:r>
            <a:r>
              <a:rPr lang="fr-FR" sz="1100" kern="0"/>
              <a:t>nouvelles technologies / données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3FF74797-6895-4303-93F8-15DCEE3D39FF}"/>
              </a:ext>
            </a:extLst>
          </p:cNvPr>
          <p:cNvSpPr>
            <a:spLocks/>
          </p:cNvSpPr>
          <p:nvPr/>
        </p:nvSpPr>
        <p:spPr>
          <a:xfrm>
            <a:off x="9732699" y="2317429"/>
            <a:ext cx="1990800" cy="39066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fr-FR" sz="1100" b="1" kern="0"/>
          </a:p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b="1" kern="0"/>
              <a:t>Animer le réseau </a:t>
            </a:r>
            <a:r>
              <a:rPr lang="fr-FR" sz="1100" kern="0"/>
              <a:t>pour favoriser les synergies</a:t>
            </a:r>
            <a:endParaRPr lang="fr-FR" sz="500" kern="0"/>
          </a:p>
          <a:p>
            <a:pPr defTabSz="121880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100" kern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A680DB7C-AECB-40B8-AD32-F2566A753A9B}"/>
              </a:ext>
            </a:extLst>
          </p:cNvPr>
          <p:cNvSpPr>
            <a:spLocks/>
          </p:cNvSpPr>
          <p:nvPr/>
        </p:nvSpPr>
        <p:spPr>
          <a:xfrm>
            <a:off x="9732699" y="5264487"/>
            <a:ext cx="1990800" cy="7544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fr-FR" sz="1100" b="1" kern="0"/>
          </a:p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kern="0"/>
              <a:t>Promouvoir les nouvelles initiatives et </a:t>
            </a:r>
            <a:r>
              <a:rPr lang="fr-FR" sz="1100" b="1" kern="0"/>
              <a:t>assurer la conduite du changement</a:t>
            </a:r>
            <a:endParaRPr lang="fr-FR" sz="500" b="1" kern="0"/>
          </a:p>
          <a:p>
            <a:pPr defTabSz="121880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100" kern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EDC9C016-4D5C-4A22-9D7E-0C6583FCBD3B}"/>
              </a:ext>
            </a:extLst>
          </p:cNvPr>
          <p:cNvSpPr>
            <a:spLocks/>
          </p:cNvSpPr>
          <p:nvPr/>
        </p:nvSpPr>
        <p:spPr>
          <a:xfrm>
            <a:off x="9732699" y="4572089"/>
            <a:ext cx="1990800" cy="6135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b="1" kern="0"/>
              <a:t>Former </a:t>
            </a:r>
            <a:r>
              <a:rPr lang="fr-FR" sz="1100" kern="0"/>
              <a:t>et</a:t>
            </a:r>
            <a:r>
              <a:rPr lang="fr-FR" sz="1100" b="1" kern="0"/>
              <a:t> accompagner </a:t>
            </a:r>
            <a:r>
              <a:rPr lang="fr-FR" sz="1100" kern="0"/>
              <a:t>les acteurs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02DFBDF-6FF7-4EF2-B3B7-750DA591FFD1}"/>
              </a:ext>
            </a:extLst>
          </p:cNvPr>
          <p:cNvSpPr>
            <a:spLocks/>
          </p:cNvSpPr>
          <p:nvPr/>
        </p:nvSpPr>
        <p:spPr>
          <a:xfrm>
            <a:off x="9732699" y="3419602"/>
            <a:ext cx="1990800" cy="4421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000" tIns="36000" rIns="108000" bIns="36000" rtlCol="0" anchor="ctr"/>
          <a:lstStyle/>
          <a:p>
            <a:pPr defTabSz="121880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100" kern="0"/>
          </a:p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100" b="1" kern="0"/>
              <a:t>Développer de nouveaux cas d’usages</a:t>
            </a:r>
            <a:endParaRPr lang="fr-FR" sz="1100" kern="0"/>
          </a:p>
          <a:p>
            <a:pPr marL="171450" indent="-171450" defTabSz="121880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fr-FR" sz="1100" kern="0"/>
          </a:p>
        </p:txBody>
      </p:sp>
    </p:spTree>
    <p:extLst>
      <p:ext uri="{BB962C8B-B14F-4D97-AF65-F5344CB8AC3E}">
        <p14:creationId xmlns:p14="http://schemas.microsoft.com/office/powerpoint/2010/main" val="65019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22">
            <a:extLst>
              <a:ext uri="{FF2B5EF4-FFF2-40B4-BE49-F238E27FC236}">
                <a16:creationId xmlns:a16="http://schemas.microsoft.com/office/drawing/2014/main" id="{43CF019A-38A0-40B5-935D-C881FC698685}"/>
              </a:ext>
            </a:extLst>
          </p:cNvPr>
          <p:cNvSpPr txBox="1">
            <a:spLocks/>
          </p:cNvSpPr>
          <p:nvPr/>
        </p:nvSpPr>
        <p:spPr bwMode="gray">
          <a:xfrm>
            <a:off x="2091114" y="277092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indent="0" defTabSz="914377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2400" b="1">
                <a:solidFill>
                  <a:srgbClr val="008260"/>
                </a:solidFill>
                <a:latin typeface="+mj-lt"/>
              </a:defRPr>
            </a:lvl1pPr>
            <a:lvl2pPr marL="252000" indent="-7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/>
            </a:lvl2pPr>
            <a:lvl3pPr marL="43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/>
            </a:lvl3pPr>
            <a:lvl4pPr marL="612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/>
            </a:lvl4pPr>
            <a:lvl5pPr marL="828000" indent="-7200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>
              <a:defRPr/>
            </a:pPr>
            <a:r>
              <a:rPr lang="fr-FR" dirty="0">
                <a:latin typeface="Marianne" panose="02000000000000000000" pitchFamily="2" charset="0"/>
              </a:rPr>
              <a:t>Conclusion et prochains rendez-vous</a:t>
            </a:r>
            <a:endParaRPr lang="fr-FR" dirty="0">
              <a:latin typeface="Marianne" panose="02000000000000000000" pitchFamily="2" charset="0"/>
            </a:endParaRPr>
          </a:p>
        </p:txBody>
      </p:sp>
      <p:pic>
        <p:nvPicPr>
          <p:cNvPr id="106" name="Background-transparency [0]" hidden="1">
            <a:extLst>
              <a:ext uri="{FF2B5EF4-FFF2-40B4-BE49-F238E27FC236}">
                <a16:creationId xmlns:a16="http://schemas.microsoft.com/office/drawing/2014/main" id="{C705CE70-AADE-4E71-AF9A-24B7DE46642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07" name="Graphic 43 [0]" hidden="1">
            <a:extLst>
              <a:ext uri="{FF2B5EF4-FFF2-40B4-BE49-F238E27FC236}">
                <a16:creationId xmlns:a16="http://schemas.microsoft.com/office/drawing/2014/main" id="{01214037-2580-4730-865E-065616E4770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553224" y="3174315"/>
            <a:ext cx="201144" cy="201144"/>
          </a:xfrm>
          <a:prstGeom prst="rect">
            <a:avLst/>
          </a:prstGeom>
        </p:spPr>
      </p:pic>
      <p:pic>
        <p:nvPicPr>
          <p:cNvPr id="110" name="Background-circle-purple [2]" hidden="1">
            <a:extLst>
              <a:ext uri="{FF2B5EF4-FFF2-40B4-BE49-F238E27FC236}">
                <a16:creationId xmlns:a16="http://schemas.microsoft.com/office/drawing/2014/main" id="{7B6EB7B6-4093-4672-B05A-ED17DDD38BB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56580"/>
            <a:ext cx="444428" cy="444428"/>
          </a:xfrm>
          <a:prstGeom prst="rect">
            <a:avLst/>
          </a:prstGeom>
        </p:spPr>
      </p:pic>
      <p:pic>
        <p:nvPicPr>
          <p:cNvPr id="111" name="Graphic 46 [2]" hidden="1">
            <a:extLst>
              <a:ext uri="{FF2B5EF4-FFF2-40B4-BE49-F238E27FC236}">
                <a16:creationId xmlns:a16="http://schemas.microsoft.com/office/drawing/2014/main" id="{11D9F4F6-2A4A-47E3-AD14-7002D87C28C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562983" y="3178222"/>
            <a:ext cx="201144" cy="201144"/>
          </a:xfrm>
          <a:prstGeom prst="rect">
            <a:avLst/>
          </a:prstGeom>
        </p:spPr>
      </p:pic>
      <p:pic>
        <p:nvPicPr>
          <p:cNvPr id="112" name="Background-purple [3]" hidden="1">
            <a:extLst>
              <a:ext uri="{FF2B5EF4-FFF2-40B4-BE49-F238E27FC236}">
                <a16:creationId xmlns:a16="http://schemas.microsoft.com/office/drawing/2014/main" id="{12DA1226-B70F-44FB-B5CD-A94CCE48E6DE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238" y="3060949"/>
            <a:ext cx="444428" cy="435690"/>
          </a:xfrm>
          <a:prstGeom prst="rect">
            <a:avLst/>
          </a:prstGeom>
        </p:spPr>
      </p:pic>
      <p:pic>
        <p:nvPicPr>
          <p:cNvPr id="113" name="Graphic 43 [3]" hidden="1">
            <a:extLst>
              <a:ext uri="{FF2B5EF4-FFF2-40B4-BE49-F238E27FC236}">
                <a16:creationId xmlns:a16="http://schemas.microsoft.com/office/drawing/2014/main" id="{10300D92-28BC-4A61-BA34-5655AAD347FF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1559753" y="3178221"/>
            <a:ext cx="201144" cy="201144"/>
          </a:xfrm>
          <a:prstGeom prst="rect">
            <a:avLst/>
          </a:prstGeom>
        </p:spPr>
      </p:pic>
      <p:sp>
        <p:nvSpPr>
          <p:cNvPr id="93" name="ZoneTexte 92">
            <a:extLst>
              <a:ext uri="{FF2B5EF4-FFF2-40B4-BE49-F238E27FC236}">
                <a16:creationId xmlns:a16="http://schemas.microsoft.com/office/drawing/2014/main" id="{82CBF6FD-7CC0-4CC9-BB0B-77FA433204BE}"/>
              </a:ext>
            </a:extLst>
          </p:cNvPr>
          <p:cNvSpPr txBox="1"/>
          <p:nvPr/>
        </p:nvSpPr>
        <p:spPr>
          <a:xfrm>
            <a:off x="5725208" y="6433334"/>
            <a:ext cx="5912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* Ces webinaires pourront être animés à l’initiative de territoires sur des propositions de thématiques.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1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53" name="Espace réservé du pied de page 3">
            <a:extLst>
              <a:ext uri="{FF2B5EF4-FFF2-40B4-BE49-F238E27FC236}">
                <a16:creationId xmlns:a16="http://schemas.microsoft.com/office/drawing/2014/main" id="{B50A1F7C-51C2-434F-B8B2-439996DE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Démonstrateurs d’IA dans les territoires</a:t>
            </a:r>
          </a:p>
        </p:txBody>
      </p:sp>
      <p:sp>
        <p:nvSpPr>
          <p:cNvPr id="154" name="Espace réservé du numéro de diapositive 4">
            <a:extLst>
              <a:ext uri="{FF2B5EF4-FFF2-40B4-BE49-F238E27FC236}">
                <a16:creationId xmlns:a16="http://schemas.microsoft.com/office/drawing/2014/main" id="{05DF3203-7029-43F8-B626-19340BFE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03892" y="6488852"/>
            <a:ext cx="1800000" cy="480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51" name="Rectangle : coins arrondis 41">
            <a:extLst>
              <a:ext uri="{FF2B5EF4-FFF2-40B4-BE49-F238E27FC236}">
                <a16:creationId xmlns:a16="http://schemas.microsoft.com/office/drawing/2014/main" id="{743A7CC3-83DC-4D86-9D5A-9C713787BF33}"/>
              </a:ext>
            </a:extLst>
          </p:cNvPr>
          <p:cNvSpPr>
            <a:spLocks/>
          </p:cNvSpPr>
          <p:nvPr/>
        </p:nvSpPr>
        <p:spPr>
          <a:xfrm>
            <a:off x="333926" y="1012093"/>
            <a:ext cx="11292519" cy="5125104"/>
          </a:xfrm>
          <a:prstGeom prst="roundRect">
            <a:avLst>
              <a:gd name="adj" fmla="val 799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600" b="1" kern="0" dirty="0">
                <a:solidFill>
                  <a:srgbClr val="005841"/>
                </a:solidFill>
                <a:latin typeface="Marianne" panose="02000000000000000000" pitchFamily="2" charset="0"/>
              </a:rPr>
              <a:t>	</a:t>
            </a:r>
            <a:r>
              <a:rPr lang="fr-FR" sz="1600" b="1" kern="0" dirty="0" smtClean="0">
                <a:solidFill>
                  <a:srgbClr val="005841"/>
                </a:solidFill>
                <a:latin typeface="Marianne" panose="02000000000000000000" pitchFamily="2" charset="0"/>
              </a:rPr>
              <a:t>7 novembre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600" b="1" kern="0" dirty="0" smtClean="0">
                <a:solidFill>
                  <a:srgbClr val="008260"/>
                </a:solidFill>
                <a:latin typeface="Marianne" panose="02000000000000000000" pitchFamily="2" charset="0"/>
              </a:rPr>
              <a:t>Il est encore temps! Contactez-nous, contactez les incubateurs de votre secteur, ils peuvent aider!</a:t>
            </a:r>
            <a:endParaRPr lang="fr-FR" sz="1600" b="1" kern="0" dirty="0">
              <a:solidFill>
                <a:srgbClr val="005841"/>
              </a:solidFill>
              <a:latin typeface="Marianne" panose="02000000000000000000" pitchFamily="2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600" b="1" kern="0" dirty="0" smtClean="0">
                <a:solidFill>
                  <a:srgbClr val="005841"/>
                </a:solidFill>
                <a:latin typeface="Marianne" panose="02000000000000000000" pitchFamily="2" charset="0"/>
              </a:rPr>
              <a:t>	Prochains webinaires</a:t>
            </a:r>
            <a:endParaRPr lang="fr-FR" sz="1400" b="1" kern="0" dirty="0">
              <a:solidFill>
                <a:srgbClr val="005841">
                  <a:lumMod val="90000"/>
                  <a:lumOff val="10000"/>
                </a:srgbClr>
              </a:solidFill>
              <a:latin typeface="Marianne" panose="02000000000000000000" pitchFamily="2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13 octobre, 13h30-15h30, inscription – bientôt – sur la page https://greentechinnovation.fr/les-acteurs-de-lia/</a:t>
            </a:r>
            <a:endParaRPr lang="fr-FR" sz="1400" kern="0" dirty="0">
              <a:solidFill>
                <a:srgbClr val="000000">
                  <a:lumMod val="75000"/>
                  <a:lumOff val="25000"/>
                </a:srgbClr>
              </a:solidFill>
              <a:latin typeface="Marianne" panose="02000000000000000000" pitchFamily="2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fr-FR" sz="1400" b="1" kern="0" dirty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En novembre et décembre, webinaires sur les énergies renouvelables et autres sujets de la transition écologique : proposez-nous vos </a:t>
            </a:r>
            <a:r>
              <a:rPr lang="fr-FR" sz="1400" b="1" kern="0" dirty="0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solutions!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kern="0" dirty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	</a:t>
            </a:r>
            <a:r>
              <a:rPr lang="fr-FR" sz="1400" b="1" kern="0" dirty="0" err="1" smtClean="0">
                <a:solidFill>
                  <a:srgbClr val="005841"/>
                </a:solidFill>
                <a:latin typeface="Marianne" panose="02000000000000000000" pitchFamily="2" charset="0"/>
              </a:rPr>
              <a:t>Meetup</a:t>
            </a:r>
            <a:endParaRPr lang="fr-FR" sz="1400" b="1" kern="0" dirty="0" smtClean="0">
              <a:solidFill>
                <a:srgbClr val="005841">
                  <a:lumMod val="90000"/>
                  <a:lumOff val="10000"/>
                </a:srgbClr>
              </a:solidFill>
              <a:latin typeface="Marianne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400" b="1" kern="0" dirty="0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Le rendez-vous annuel de la </a:t>
            </a:r>
            <a:r>
              <a:rPr lang="fr-FR" sz="1400" b="1" kern="0" dirty="0" err="1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greentech</a:t>
            </a:r>
            <a:r>
              <a:rPr lang="fr-FR" sz="1400" b="1" kern="0" dirty="0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 française : </a:t>
            </a:r>
            <a:r>
              <a:rPr lang="fr-FR" sz="1400" b="1" kern="0" dirty="0" err="1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Meetup</a:t>
            </a:r>
            <a:r>
              <a:rPr lang="fr-FR" sz="1400" b="1" kern="0" dirty="0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, </a:t>
            </a:r>
            <a:r>
              <a:rPr lang="fr-FR" sz="1400" b="1" dirty="0">
                <a:solidFill>
                  <a:srgbClr val="008260"/>
                </a:solidFill>
              </a:rPr>
              <a:t>18 au 20 octobre </a:t>
            </a:r>
            <a:r>
              <a:rPr lang="fr-FR" sz="1400" b="1" dirty="0" smtClean="0">
                <a:solidFill>
                  <a:srgbClr val="008260"/>
                </a:solidFill>
              </a:rPr>
              <a:t>2022, </a:t>
            </a:r>
            <a:r>
              <a:rPr lang="fr-FR" sz="1400" b="1" dirty="0">
                <a:solidFill>
                  <a:srgbClr val="008260"/>
                </a:solidFill>
              </a:rPr>
              <a:t>voir ici </a:t>
            </a:r>
            <a:r>
              <a:rPr lang="fr-FR" sz="1400" b="1" dirty="0" smtClean="0">
                <a:solidFill>
                  <a:srgbClr val="008260"/>
                </a:solidFill>
              </a:rPr>
              <a:t>: https</a:t>
            </a:r>
            <a:r>
              <a:rPr lang="fr-FR" sz="1400" b="1" dirty="0">
                <a:solidFill>
                  <a:srgbClr val="008260"/>
                </a:solidFill>
              </a:rPr>
              <a:t>://greentechinnovation.fr/meetup-greentech-france</a:t>
            </a:r>
            <a:r>
              <a:rPr lang="fr-FR" sz="1400" b="1" dirty="0" smtClean="0">
                <a:solidFill>
                  <a:srgbClr val="008260"/>
                </a:solidFill>
              </a:rPr>
              <a:t>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 smtClean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 </a:t>
            </a:r>
            <a:r>
              <a:rPr lang="fr-FR" sz="1400" b="1" kern="0" dirty="0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	</a:t>
            </a: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5841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Et après 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sz="1600" b="1" kern="0" dirty="0" smtClean="0">
                <a:solidFill>
                  <a:srgbClr val="008260"/>
                </a:solidFill>
                <a:latin typeface="Marianne" panose="02000000000000000000" pitchFamily="2" charset="0"/>
              </a:rPr>
              <a:t>Un deuxième appel à projets « Démonstrateurs d’IA dans les territoires » sera lancé en 2023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260"/>
                </a:solidFill>
                <a:effectLst/>
                <a:uLnTx/>
                <a:uFillTx/>
                <a:latin typeface="Marianne" panose="02000000000000000000" pitchFamily="2" charset="0"/>
              </a:rPr>
              <a:t>Restez à l’écoute!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5841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</a:p>
        </p:txBody>
      </p:sp>
      <p:pic>
        <p:nvPicPr>
          <p:cNvPr id="3" name="Graphique 2" descr="Cible avec un remplissage uni">
            <a:extLst>
              <a:ext uri="{FF2B5EF4-FFF2-40B4-BE49-F238E27FC236}">
                <a16:creationId xmlns:a16="http://schemas.microsoft.com/office/drawing/2014/main" id="{C806A5E8-575F-4C67-8153-21E5AEB40E9C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76707" y="2000591"/>
            <a:ext cx="470026" cy="470026"/>
          </a:xfrm>
          <a:prstGeom prst="rect">
            <a:avLst/>
          </a:prstGeom>
        </p:spPr>
      </p:pic>
      <p:pic>
        <p:nvPicPr>
          <p:cNvPr id="15" name="Graphique 2" descr="Cible avec un remplissage uni">
            <a:extLst>
              <a:ext uri="{FF2B5EF4-FFF2-40B4-BE49-F238E27FC236}">
                <a16:creationId xmlns:a16="http://schemas.microsoft.com/office/drawing/2014/main" id="{C806A5E8-575F-4C67-8153-21E5AEB40E9C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88429" y="1212214"/>
            <a:ext cx="470026" cy="470026"/>
          </a:xfrm>
          <a:prstGeom prst="rect">
            <a:avLst/>
          </a:prstGeom>
        </p:spPr>
      </p:pic>
      <p:pic>
        <p:nvPicPr>
          <p:cNvPr id="16" name="Graphique 2" descr="Cible avec un remplissage uni">
            <a:extLst>
              <a:ext uri="{FF2B5EF4-FFF2-40B4-BE49-F238E27FC236}">
                <a16:creationId xmlns:a16="http://schemas.microsoft.com/office/drawing/2014/main" id="{C806A5E8-575F-4C67-8153-21E5AEB40E9C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88430" y="3339953"/>
            <a:ext cx="470026" cy="470026"/>
          </a:xfrm>
          <a:prstGeom prst="rect">
            <a:avLst/>
          </a:prstGeom>
        </p:spPr>
      </p:pic>
      <p:pic>
        <p:nvPicPr>
          <p:cNvPr id="17" name="Graphique 2" descr="Cible avec un remplissage uni">
            <a:extLst>
              <a:ext uri="{FF2B5EF4-FFF2-40B4-BE49-F238E27FC236}">
                <a16:creationId xmlns:a16="http://schemas.microsoft.com/office/drawing/2014/main" id="{C806A5E8-575F-4C67-8153-21E5AEB40E9C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800153" y="4301244"/>
            <a:ext cx="470026" cy="47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22">
            <a:extLst>
              <a:ext uri="{FF2B5EF4-FFF2-40B4-BE49-F238E27FC236}">
                <a16:creationId xmlns:a16="http://schemas.microsoft.com/office/drawing/2014/main" id="{29C7DBA0-C502-4101-87D4-F8EDAFE6340D}"/>
              </a:ext>
            </a:extLst>
          </p:cNvPr>
          <p:cNvSpPr txBox="1">
            <a:spLocks/>
          </p:cNvSpPr>
          <p:nvPr/>
        </p:nvSpPr>
        <p:spPr bwMode="gray">
          <a:xfrm>
            <a:off x="2456873" y="478063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defRPr/>
            </a:pPr>
            <a:r>
              <a:rPr lang="fr-FR" sz="2400" b="1" dirty="0">
                <a:solidFill>
                  <a:srgbClr val="008260"/>
                </a:solidFill>
                <a:latin typeface="Marianne" panose="02000000000000000000" pitchFamily="2" charset="0"/>
              </a:rPr>
              <a:t>Prises de parole autour des besoins des collectivités</a:t>
            </a:r>
          </a:p>
        </p:txBody>
      </p:sp>
      <p:sp>
        <p:nvSpPr>
          <p:cNvPr id="118" name="Espace réservé du numéro de diapositive 4">
            <a:extLst>
              <a:ext uri="{FF2B5EF4-FFF2-40B4-BE49-F238E27FC236}">
                <a16:creationId xmlns:a16="http://schemas.microsoft.com/office/drawing/2014/main" id="{73CC8B48-23EA-4B0A-8888-56429A642A5B}"/>
              </a:ext>
            </a:extLst>
          </p:cNvPr>
          <p:cNvSpPr txBox="1">
            <a:spLocks/>
          </p:cNvSpPr>
          <p:nvPr/>
        </p:nvSpPr>
        <p:spPr>
          <a:xfrm>
            <a:off x="10392000" y="6490394"/>
            <a:ext cx="1800000" cy="480000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33122C9-A0B9-462F-8757-0847AD287B63}" type="slidenum">
              <a:rPr lang="fr-FR" sz="900" b="1">
                <a:latin typeface="Marianne" panose="02000000000000000000" pitchFamily="2" charset="0"/>
              </a:rPr>
              <a:pPr algn="r"/>
              <a:t>8</a:t>
            </a:fld>
            <a:endParaRPr lang="fr-FR" sz="900" b="1" dirty="0">
              <a:latin typeface="Marianne" panose="02000000000000000000" pitchFamily="2" charset="0"/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14971636-6955-4D36-A5DB-EEE1C8405FC3}"/>
              </a:ext>
            </a:extLst>
          </p:cNvPr>
          <p:cNvSpPr txBox="1"/>
          <p:nvPr/>
        </p:nvSpPr>
        <p:spPr>
          <a:xfrm>
            <a:off x="368099" y="6406503"/>
            <a:ext cx="8476963" cy="25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/>
            <a:r>
              <a:rPr lang="fr-FR" sz="1050" i="1">
                <a:solidFill>
                  <a:srgbClr val="005841">
                    <a:lumMod val="90000"/>
                    <a:lumOff val="10000"/>
                  </a:srgbClr>
                </a:solidFill>
                <a:latin typeface="Marianne" panose="02000000000000000000" pitchFamily="2" charset="0"/>
              </a:rPr>
              <a:t>Démonstrateurs d’IA dans les territoires</a:t>
            </a:r>
          </a:p>
        </p:txBody>
      </p:sp>
      <p:grpSp>
        <p:nvGrpSpPr>
          <p:cNvPr id="19" name="Group 92"/>
          <p:cNvGrpSpPr>
            <a:grpSpLocks/>
          </p:cNvGrpSpPr>
          <p:nvPr/>
        </p:nvGrpSpPr>
        <p:grpSpPr>
          <a:xfrm>
            <a:off x="3343892" y="2756972"/>
            <a:ext cx="5501170" cy="2754095"/>
            <a:chOff x="771743" y="1059581"/>
            <a:chExt cx="3411880" cy="2542892"/>
          </a:xfrm>
        </p:grpSpPr>
        <p:sp useBgFill="1">
          <p:nvSpPr>
            <p:cNvPr id="20" name="TextBox 3"/>
            <p:cNvSpPr txBox="1"/>
            <p:nvPr/>
          </p:nvSpPr>
          <p:spPr>
            <a:xfrm>
              <a:off x="1171909" y="1059581"/>
              <a:ext cx="3011714" cy="2542892"/>
            </a:xfrm>
            <a:prstGeom prst="rect">
              <a:avLst/>
            </a:prstGeom>
            <a:ln w="31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200" b="1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13h45 – 14h 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6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M. Alexandre PENNANEAC'H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2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Chef de projet </a:t>
              </a:r>
              <a:r>
                <a:rPr lang="fr-FR" sz="1200" dirty="0" err="1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BlueThauLab</a:t>
              </a:r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21" name="TextBox 4"/>
            <p:cNvSpPr txBox="1"/>
            <p:nvPr/>
          </p:nvSpPr>
          <p:spPr>
            <a:xfrm rot="16200000">
              <a:off x="-356969" y="2188295"/>
              <a:ext cx="2542890" cy="285466"/>
            </a:xfrm>
            <a:prstGeom prst="rect">
              <a:avLst/>
            </a:prstGeom>
            <a:solidFill>
              <a:schemeClr val="accent1"/>
            </a:solidFill>
            <a:ln w="31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r-FR" sz="1600" dirty="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rPr>
                <a:t>Syndicat Mixte du Bassin de Thau</a:t>
              </a:r>
            </a:p>
          </p:txBody>
        </p:sp>
        <p:sp>
          <p:nvSpPr>
            <p:cNvPr id="22" name="TextBox 5"/>
            <p:cNvSpPr txBox="1"/>
            <p:nvPr/>
          </p:nvSpPr>
          <p:spPr>
            <a:xfrm rot="16200000">
              <a:off x="-154894" y="2274761"/>
              <a:ext cx="2542890" cy="112533"/>
            </a:xfrm>
            <a:prstGeom prst="rect">
              <a:avLst/>
            </a:prstGeom>
            <a:solidFill>
              <a:schemeClr val="accent1">
                <a:lumMod val="10000"/>
                <a:lumOff val="90000"/>
              </a:schemeClr>
            </a:solidFill>
            <a:ln w="3175" cap="flat" cmpd="sng" algn="ctr">
              <a:solidFill>
                <a:schemeClr val="accent1">
                  <a:lumMod val="10000"/>
                  <a:lumOff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noAutofit/>
            </a:bodyPr>
            <a:lstStyle/>
            <a:p>
              <a:endParaRPr lang="fr-FR" sz="1200">
                <a:solidFill>
                  <a:schemeClr val="bg1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23" name="Isosceles Triangle 6"/>
            <p:cNvSpPr/>
            <p:nvPr/>
          </p:nvSpPr>
          <p:spPr>
            <a:xfrm rot="5400000">
              <a:off x="1007001" y="1241353"/>
              <a:ext cx="216024" cy="115607"/>
            </a:xfrm>
            <a:prstGeom prst="triangle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fr-FR" sz="1200">
                <a:solidFill>
                  <a:schemeClr val="bg1">
                    <a:lumMod val="95000"/>
                  </a:schemeClr>
                </a:solidFill>
                <a:latin typeface="Marianne" panose="02000000000000000000" pitchFamily="2" charset="0"/>
              </a:endParaRPr>
            </a:p>
          </p:txBody>
        </p:sp>
      </p:grpSp>
      <p:sp>
        <p:nvSpPr>
          <p:cNvPr id="24" name="Rectangle 23"/>
          <p:cNvSpPr>
            <a:spLocks/>
          </p:cNvSpPr>
          <p:nvPr/>
        </p:nvSpPr>
        <p:spPr>
          <a:xfrm>
            <a:off x="424615" y="1766906"/>
            <a:ext cx="11342769" cy="5672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F1EEF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1600">
                <a:solidFill>
                  <a:schemeClr val="bg1"/>
                </a:solidFill>
                <a:latin typeface="Marianne" panose="02000000000000000000" pitchFamily="2" charset="0"/>
              </a:rPr>
              <a:t>Décrivez-nous votre besoin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035" y="4121865"/>
            <a:ext cx="2008302" cy="12671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2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>
            <a:extLst>
              <a:ext uri="{FF2B5EF4-FFF2-40B4-BE49-F238E27FC236}">
                <a16:creationId xmlns:a16="http://schemas.microsoft.com/office/drawing/2014/main" id="{F4B6E9B8-8418-6682-F924-1AF22DD138B8}"/>
              </a:ext>
            </a:extLst>
          </p:cNvPr>
          <p:cNvGrpSpPr>
            <a:grpSpLocks/>
          </p:cNvGrpSpPr>
          <p:nvPr/>
        </p:nvGrpSpPr>
        <p:grpSpPr>
          <a:xfrm>
            <a:off x="379595" y="1732442"/>
            <a:ext cx="3493642" cy="2144692"/>
            <a:chOff x="771743" y="1059582"/>
            <a:chExt cx="2432794" cy="1980222"/>
          </a:xfrm>
        </p:grpSpPr>
        <p:sp useBgFill="1">
          <p:nvSpPr>
            <p:cNvPr id="5" name="TextBox 3">
              <a:extLst>
                <a:ext uri="{FF2B5EF4-FFF2-40B4-BE49-F238E27FC236}">
                  <a16:creationId xmlns:a16="http://schemas.microsoft.com/office/drawing/2014/main" id="{945C7C25-516F-D409-40A9-B58D1B68B911}"/>
                </a:ext>
              </a:extLst>
            </p:cNvPr>
            <p:cNvSpPr txBox="1"/>
            <p:nvPr/>
          </p:nvSpPr>
          <p:spPr>
            <a:xfrm>
              <a:off x="1171909" y="1059582"/>
              <a:ext cx="2032628" cy="1980222"/>
            </a:xfrm>
            <a:prstGeom prst="rect">
              <a:avLst/>
            </a:prstGeom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r>
                <a:rPr lang="fr-FR" sz="1200" b="1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 </a:t>
              </a:r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  <a:p>
              <a:pPr algn="just"/>
              <a:r>
                <a:rPr lang="fr-FR" sz="1600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Mme Estelle BERTRAND </a:t>
              </a:r>
              <a:r>
                <a:rPr lang="pt-BR" sz="1600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(14h-14h05)</a:t>
              </a:r>
              <a:endParaRPr lang="fr-FR" sz="1600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  <a:p>
              <a:pPr lvl="0" algn="just"/>
              <a:endParaRPr lang="fr-FR" sz="1600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  <a:p>
              <a:pPr lvl="0" algn="just"/>
              <a:r>
                <a:rPr lang="fr-FR" dirty="0" err="1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Dataiku</a:t>
              </a:r>
              <a:r>
                <a: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  </a:t>
              </a:r>
            </a:p>
            <a:p>
              <a:pPr algn="just"/>
              <a:r>
                <a:rPr lang="fr-FR" sz="1200" i="1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Data </a:t>
              </a:r>
              <a:r>
                <a:rPr lang="fr-FR" sz="1200" i="1" dirty="0" err="1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Scientist</a:t>
              </a:r>
              <a:endParaRPr lang="fr-FR" sz="1200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7A0EC438-914B-D08C-1A14-E945A9ADFDC1}"/>
                </a:ext>
              </a:extLst>
            </p:cNvPr>
            <p:cNvSpPr txBox="1"/>
            <p:nvPr/>
          </p:nvSpPr>
          <p:spPr>
            <a:xfrm rot="16200000">
              <a:off x="-75634" y="1906961"/>
              <a:ext cx="1980220" cy="285466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 anchor="ctr">
              <a:noAutofit/>
            </a:bodyPr>
            <a:lstStyle/>
            <a:p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rPr>
                <a:t>Acteur émergent</a:t>
              </a:r>
            </a:p>
          </p:txBody>
        </p:sp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11D803DB-BFA0-0289-F0D4-1C396952BB64}"/>
                </a:ext>
              </a:extLst>
            </p:cNvPr>
            <p:cNvSpPr txBox="1"/>
            <p:nvPr/>
          </p:nvSpPr>
          <p:spPr>
            <a:xfrm rot="16200000">
              <a:off x="126440" y="1993427"/>
              <a:ext cx="1980221" cy="112533"/>
            </a:xfrm>
            <a:prstGeom prst="rect">
              <a:avLst/>
            </a:prstGeom>
            <a:solidFill>
              <a:schemeClr val="accent1">
                <a:lumMod val="10000"/>
                <a:lumOff val="90000"/>
              </a:schemeClr>
            </a:solidFill>
            <a:ln w="3175" cap="flat" cmpd="sng" algn="ctr">
              <a:solidFill>
                <a:schemeClr val="accent1">
                  <a:lumMod val="10000"/>
                  <a:lumOff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noAutofit/>
            </a:bodyPr>
            <a:lstStyle/>
            <a:p>
              <a:endParaRPr lang="fr-FR" sz="1200">
                <a:solidFill>
                  <a:schemeClr val="bg1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8" name="Isosceles Triangle 6">
              <a:extLst>
                <a:ext uri="{FF2B5EF4-FFF2-40B4-BE49-F238E27FC236}">
                  <a16:creationId xmlns:a16="http://schemas.microsoft.com/office/drawing/2014/main" id="{BC028BD8-174C-2368-8BB6-850F376FC71D}"/>
                </a:ext>
              </a:extLst>
            </p:cNvPr>
            <p:cNvSpPr/>
            <p:nvPr/>
          </p:nvSpPr>
          <p:spPr>
            <a:xfrm rot="5400000">
              <a:off x="1007001" y="1241353"/>
              <a:ext cx="216024" cy="115607"/>
            </a:xfrm>
            <a:prstGeom prst="triangle">
              <a:avLst/>
            </a:prstGeom>
            <a:solidFill>
              <a:schemeClr val="accent1">
                <a:lumMod val="75000"/>
                <a:lumOff val="25000"/>
              </a:schemeClr>
            </a:solidFill>
            <a:ln w="6350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fr-FR" sz="1200">
                <a:solidFill>
                  <a:schemeClr val="bg1">
                    <a:lumMod val="95000"/>
                  </a:schemeClr>
                </a:solidFill>
                <a:latin typeface="Marianne" panose="02000000000000000000" pitchFamily="2" charset="0"/>
              </a:endParaRPr>
            </a:p>
          </p:txBody>
        </p:sp>
      </p:grpSp>
      <p:grpSp>
        <p:nvGrpSpPr>
          <p:cNvPr id="9" name="Group 92">
            <a:extLst>
              <a:ext uri="{FF2B5EF4-FFF2-40B4-BE49-F238E27FC236}">
                <a16:creationId xmlns:a16="http://schemas.microsoft.com/office/drawing/2014/main" id="{609C9E32-A054-0F5E-820E-98C4ED3B3448}"/>
              </a:ext>
            </a:extLst>
          </p:cNvPr>
          <p:cNvGrpSpPr>
            <a:grpSpLocks/>
          </p:cNvGrpSpPr>
          <p:nvPr/>
        </p:nvGrpSpPr>
        <p:grpSpPr>
          <a:xfrm>
            <a:off x="4283185" y="1732442"/>
            <a:ext cx="3493642" cy="2144692"/>
            <a:chOff x="771743" y="1059582"/>
            <a:chExt cx="2432794" cy="1980222"/>
          </a:xfrm>
        </p:grpSpPr>
        <p:sp useBgFill="1">
          <p:nvSpPr>
            <p:cNvPr id="10" name="TextBox 3">
              <a:extLst>
                <a:ext uri="{FF2B5EF4-FFF2-40B4-BE49-F238E27FC236}">
                  <a16:creationId xmlns:a16="http://schemas.microsoft.com/office/drawing/2014/main" id="{6243DD85-6A15-EBB3-030A-569A5FD5C150}"/>
                </a:ext>
              </a:extLst>
            </p:cNvPr>
            <p:cNvSpPr txBox="1"/>
            <p:nvPr/>
          </p:nvSpPr>
          <p:spPr>
            <a:xfrm>
              <a:off x="1171909" y="1059582"/>
              <a:ext cx="2032628" cy="1980222"/>
            </a:xfrm>
            <a:prstGeom prst="rect">
              <a:avLst/>
            </a:prstGeom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pPr algn="just"/>
              <a:r>
                <a:rPr lang="fr-FR" sz="1200" b="1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 </a:t>
              </a:r>
              <a:endParaRPr lang="fr-FR" sz="1200" i="1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  <a:p>
              <a:pPr lvl="0"/>
              <a:r>
                <a:rPr lang="pt-BR" sz="1600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M. Tristan PATELOUP (14h05-14h10)</a:t>
              </a:r>
            </a:p>
            <a:p>
              <a:pPr lvl="0"/>
              <a:r>
                <a:rPr lang="fr-FR" sz="1200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 </a:t>
              </a:r>
            </a:p>
            <a:p>
              <a:pPr lvl="0"/>
              <a:r>
                <a:rPr lang="fr-FR" dirty="0" err="1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Beoga</a:t>
              </a:r>
              <a:r>
                <a: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 </a:t>
              </a:r>
            </a:p>
            <a:p>
              <a:pPr lvl="0"/>
              <a:r>
                <a:rPr lang="fr-FR" sz="1200" i="1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Responsable ingénierie produit et développement</a:t>
              </a:r>
              <a:endParaRPr lang="fr-FR" i="1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  <a:p>
              <a:pPr lvl="0"/>
              <a:endParaRPr lang="fr-FR" sz="1200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  <a:p>
              <a:r>
                <a:rPr lang="fr-FR" i="1" dirty="0"/>
                <a:t/>
              </a:r>
              <a:br>
                <a:rPr lang="fr-FR" i="1" dirty="0"/>
              </a:br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  <a:p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11" name="TextBox 4">
              <a:extLst>
                <a:ext uri="{FF2B5EF4-FFF2-40B4-BE49-F238E27FC236}">
                  <a16:creationId xmlns:a16="http://schemas.microsoft.com/office/drawing/2014/main" id="{899486D0-CCAB-A351-1A28-1D8D495CD5FB}"/>
                </a:ext>
              </a:extLst>
            </p:cNvPr>
            <p:cNvSpPr txBox="1"/>
            <p:nvPr/>
          </p:nvSpPr>
          <p:spPr>
            <a:xfrm rot="16200000">
              <a:off x="-75634" y="1906961"/>
              <a:ext cx="1980220" cy="285466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 anchor="ctr">
              <a:noAutofit/>
            </a:bodyPr>
            <a:lstStyle/>
            <a:p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rPr>
                <a:t>Acteur émergent</a:t>
              </a:r>
            </a:p>
          </p:txBody>
        </p:sp>
        <p:sp>
          <p:nvSpPr>
            <p:cNvPr id="12" name="TextBox 5">
              <a:extLst>
                <a:ext uri="{FF2B5EF4-FFF2-40B4-BE49-F238E27FC236}">
                  <a16:creationId xmlns:a16="http://schemas.microsoft.com/office/drawing/2014/main" id="{9142D598-525C-0245-54C5-D691C1B73B4D}"/>
                </a:ext>
              </a:extLst>
            </p:cNvPr>
            <p:cNvSpPr txBox="1"/>
            <p:nvPr/>
          </p:nvSpPr>
          <p:spPr>
            <a:xfrm rot="16200000">
              <a:off x="126440" y="1993427"/>
              <a:ext cx="1980221" cy="112533"/>
            </a:xfrm>
            <a:prstGeom prst="rect">
              <a:avLst/>
            </a:prstGeom>
            <a:solidFill>
              <a:schemeClr val="accent1">
                <a:lumMod val="10000"/>
                <a:lumOff val="90000"/>
              </a:schemeClr>
            </a:solidFill>
            <a:ln w="3175" cap="flat" cmpd="sng" algn="ctr">
              <a:solidFill>
                <a:schemeClr val="accent1">
                  <a:lumMod val="10000"/>
                  <a:lumOff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noAutofit/>
            </a:bodyPr>
            <a:lstStyle/>
            <a:p>
              <a:endParaRPr lang="fr-FR" sz="1200">
                <a:solidFill>
                  <a:schemeClr val="bg1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13" name="Isosceles Triangle 6">
              <a:extLst>
                <a:ext uri="{FF2B5EF4-FFF2-40B4-BE49-F238E27FC236}">
                  <a16:creationId xmlns:a16="http://schemas.microsoft.com/office/drawing/2014/main" id="{005E2B8F-9B53-2D61-0543-5BA92F669ECB}"/>
                </a:ext>
              </a:extLst>
            </p:cNvPr>
            <p:cNvSpPr/>
            <p:nvPr/>
          </p:nvSpPr>
          <p:spPr>
            <a:xfrm rot="5400000">
              <a:off x="1007001" y="1241353"/>
              <a:ext cx="216024" cy="115607"/>
            </a:xfrm>
            <a:prstGeom prst="triangle">
              <a:avLst/>
            </a:prstGeom>
            <a:solidFill>
              <a:schemeClr val="accent1">
                <a:lumMod val="75000"/>
                <a:lumOff val="25000"/>
              </a:schemeClr>
            </a:solidFill>
            <a:ln w="6350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fr-FR" sz="1200">
                <a:solidFill>
                  <a:schemeClr val="bg1">
                    <a:lumMod val="95000"/>
                  </a:schemeClr>
                </a:solidFill>
                <a:latin typeface="Marianne" panose="02000000000000000000" pitchFamily="2" charset="0"/>
              </a:endParaRPr>
            </a:p>
          </p:txBody>
        </p:sp>
      </p:grpSp>
      <p:grpSp>
        <p:nvGrpSpPr>
          <p:cNvPr id="14" name="Group 92">
            <a:extLst>
              <a:ext uri="{FF2B5EF4-FFF2-40B4-BE49-F238E27FC236}">
                <a16:creationId xmlns:a16="http://schemas.microsoft.com/office/drawing/2014/main" id="{85B7FAF2-FF0D-569E-35D5-CEFF587103F6}"/>
              </a:ext>
            </a:extLst>
          </p:cNvPr>
          <p:cNvGrpSpPr>
            <a:grpSpLocks/>
          </p:cNvGrpSpPr>
          <p:nvPr/>
        </p:nvGrpSpPr>
        <p:grpSpPr>
          <a:xfrm>
            <a:off x="8186774" y="1718924"/>
            <a:ext cx="3493642" cy="2144692"/>
            <a:chOff x="771743" y="1059582"/>
            <a:chExt cx="2432794" cy="1980222"/>
          </a:xfrm>
        </p:grpSpPr>
        <p:sp useBgFill="1">
          <p:nvSpPr>
            <p:cNvPr id="15" name="TextBox 3">
              <a:extLst>
                <a:ext uri="{FF2B5EF4-FFF2-40B4-BE49-F238E27FC236}">
                  <a16:creationId xmlns:a16="http://schemas.microsoft.com/office/drawing/2014/main" id="{F32ADAC3-7E1A-3264-E9AC-1DA9C3E4A3B0}"/>
                </a:ext>
              </a:extLst>
            </p:cNvPr>
            <p:cNvSpPr txBox="1"/>
            <p:nvPr/>
          </p:nvSpPr>
          <p:spPr>
            <a:xfrm>
              <a:off x="1171909" y="1059582"/>
              <a:ext cx="2032628" cy="1980222"/>
            </a:xfrm>
            <a:prstGeom prst="rect">
              <a:avLst/>
            </a:prstGeom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82880" tIns="121920" rIns="182880" bIns="121920" rtlCol="0">
              <a:noAutofit/>
            </a:bodyPr>
            <a:lstStyle/>
            <a:p>
              <a:r>
                <a:rPr lang="fr-FR" sz="1200" b="1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 </a:t>
              </a:r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  <a:p>
              <a:r>
                <a:rPr lang="fr-FR" sz="16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rPr>
                <a:t>M. David JONGLEZ (14h10-14h15) </a:t>
              </a:r>
            </a:p>
            <a:p>
              <a:endParaRPr lang="fr-FR" sz="1200" dirty="0">
                <a:solidFill>
                  <a:schemeClr val="tx1">
                    <a:lumMod val="100000"/>
                  </a:schemeClr>
                </a:solidFill>
                <a:latin typeface="Marianne" panose="02000000000000000000" pitchFamily="2" charset="0"/>
              </a:endParaRPr>
            </a:p>
            <a:p>
              <a:r>
                <a:rPr lang="fr-FR" dirty="0" err="1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Esri</a:t>
              </a:r>
              <a:r>
                <a: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 France</a:t>
              </a:r>
            </a:p>
            <a:p>
              <a:r>
                <a:rPr lang="fr-FR" sz="1200" i="1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Directeur du Business </a:t>
              </a:r>
              <a:r>
                <a:rPr lang="fr-FR" sz="1200" i="1" dirty="0" err="1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DevelopmentProgramme</a:t>
              </a:r>
              <a:r>
                <a:rPr lang="fr-FR" sz="1200" i="1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rPr>
                <a:t> Solution Smart Territoires</a:t>
              </a:r>
              <a:endParaRPr lang="fr-FR" dirty="0">
                <a:solidFill>
                  <a:prstClr val="black">
                    <a:lumMod val="100000"/>
                  </a:prstClr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16" name="TextBox 4">
              <a:extLst>
                <a:ext uri="{FF2B5EF4-FFF2-40B4-BE49-F238E27FC236}">
                  <a16:creationId xmlns:a16="http://schemas.microsoft.com/office/drawing/2014/main" id="{BE0EF001-F966-A79A-AE52-2045F4767AA1}"/>
                </a:ext>
              </a:extLst>
            </p:cNvPr>
            <p:cNvSpPr txBox="1"/>
            <p:nvPr/>
          </p:nvSpPr>
          <p:spPr>
            <a:xfrm rot="16200000">
              <a:off x="-75634" y="1906961"/>
              <a:ext cx="1980220" cy="285466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 w="3175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rPr>
                <a:t>Entreprise</a:t>
              </a:r>
            </a:p>
          </p:txBody>
        </p:sp>
        <p:sp>
          <p:nvSpPr>
            <p:cNvPr id="17" name="TextBox 5">
              <a:extLst>
                <a:ext uri="{FF2B5EF4-FFF2-40B4-BE49-F238E27FC236}">
                  <a16:creationId xmlns:a16="http://schemas.microsoft.com/office/drawing/2014/main" id="{E0BD9C6B-62C6-C1DF-7558-32345D4940D4}"/>
                </a:ext>
              </a:extLst>
            </p:cNvPr>
            <p:cNvSpPr txBox="1"/>
            <p:nvPr/>
          </p:nvSpPr>
          <p:spPr>
            <a:xfrm rot="16200000">
              <a:off x="125532" y="1993427"/>
              <a:ext cx="1980221" cy="112533"/>
            </a:xfrm>
            <a:prstGeom prst="rect">
              <a:avLst/>
            </a:prstGeom>
            <a:solidFill>
              <a:schemeClr val="accent1">
                <a:lumMod val="10000"/>
                <a:lumOff val="90000"/>
              </a:schemeClr>
            </a:solidFill>
            <a:ln w="3175" cap="flat" cmpd="sng" algn="ctr">
              <a:solidFill>
                <a:schemeClr val="accent1">
                  <a:lumMod val="10000"/>
                  <a:lumOff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noAutofit/>
            </a:bodyPr>
            <a:lstStyle/>
            <a:p>
              <a:endParaRPr lang="fr-FR" sz="1200">
                <a:solidFill>
                  <a:schemeClr val="bg1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18" name="Isosceles Triangle 6">
              <a:extLst>
                <a:ext uri="{FF2B5EF4-FFF2-40B4-BE49-F238E27FC236}">
                  <a16:creationId xmlns:a16="http://schemas.microsoft.com/office/drawing/2014/main" id="{08BA2509-F7B8-9CC0-A1C9-74A5FA458C0A}"/>
                </a:ext>
              </a:extLst>
            </p:cNvPr>
            <p:cNvSpPr/>
            <p:nvPr/>
          </p:nvSpPr>
          <p:spPr>
            <a:xfrm rot="5400000">
              <a:off x="1007001" y="1241353"/>
              <a:ext cx="216024" cy="115607"/>
            </a:xfrm>
            <a:prstGeom prst="triangle">
              <a:avLst/>
            </a:prstGeom>
            <a:solidFill>
              <a:schemeClr val="accent1">
                <a:lumMod val="75000"/>
                <a:lumOff val="25000"/>
              </a:schemeClr>
            </a:solidFill>
            <a:ln w="6350" cap="flat" cmpd="sng" algn="ctr">
              <a:solidFill>
                <a:schemeClr val="accent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fr-FR" sz="1200">
                <a:solidFill>
                  <a:schemeClr val="bg1">
                    <a:lumMod val="95000"/>
                  </a:schemeClr>
                </a:solidFill>
                <a:latin typeface="Marianne" panose="02000000000000000000" pitchFamily="2" charset="0"/>
              </a:endParaRPr>
            </a:p>
          </p:txBody>
        </p:sp>
      </p:grpSp>
      <p:sp>
        <p:nvSpPr>
          <p:cNvPr id="34" name="Rectangle 33"/>
          <p:cNvSpPr>
            <a:spLocks/>
          </p:cNvSpPr>
          <p:nvPr/>
        </p:nvSpPr>
        <p:spPr>
          <a:xfrm>
            <a:off x="337647" y="1123164"/>
            <a:ext cx="11342769" cy="4041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F1EEF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Marianne" panose="02000000000000000000" pitchFamily="2" charset="0"/>
              </a:rPr>
              <a:t>Série de présentations entre 14h et 14h35</a:t>
            </a:r>
          </a:p>
        </p:txBody>
      </p:sp>
      <p:grpSp>
        <p:nvGrpSpPr>
          <p:cNvPr id="45" name="Groupe 44"/>
          <p:cNvGrpSpPr/>
          <p:nvPr/>
        </p:nvGrpSpPr>
        <p:grpSpPr>
          <a:xfrm>
            <a:off x="502770" y="4082260"/>
            <a:ext cx="11012521" cy="2053758"/>
            <a:chOff x="564215" y="4082260"/>
            <a:chExt cx="11012521" cy="2053758"/>
          </a:xfrm>
        </p:grpSpPr>
        <p:grpSp>
          <p:nvGrpSpPr>
            <p:cNvPr id="19" name="Group 92">
              <a:extLst>
                <a:ext uri="{FF2B5EF4-FFF2-40B4-BE49-F238E27FC236}">
                  <a16:creationId xmlns:a16="http://schemas.microsoft.com/office/drawing/2014/main" id="{FE7E33DE-6612-B874-2928-547E309703F6}"/>
                </a:ext>
              </a:extLst>
            </p:cNvPr>
            <p:cNvGrpSpPr>
              <a:grpSpLocks/>
            </p:cNvGrpSpPr>
            <p:nvPr/>
          </p:nvGrpSpPr>
          <p:grpSpPr>
            <a:xfrm>
              <a:off x="564215" y="4133581"/>
              <a:ext cx="2632583" cy="2002437"/>
              <a:chOff x="771743" y="1059582"/>
              <a:chExt cx="2432794" cy="1980222"/>
            </a:xfrm>
          </p:grpSpPr>
          <p:sp useBgFill="1">
            <p:nvSpPr>
              <p:cNvPr id="20" name="TextBox 3">
                <a:extLst>
                  <a:ext uri="{FF2B5EF4-FFF2-40B4-BE49-F238E27FC236}">
                    <a16:creationId xmlns:a16="http://schemas.microsoft.com/office/drawing/2014/main" id="{3E1F7898-A3CE-0702-3705-2DE868B4756E}"/>
                  </a:ext>
                </a:extLst>
              </p:cNvPr>
              <p:cNvSpPr txBox="1"/>
              <p:nvPr/>
            </p:nvSpPr>
            <p:spPr>
              <a:xfrm>
                <a:off x="1171909" y="1059582"/>
                <a:ext cx="2032628" cy="1980222"/>
              </a:xfrm>
              <a:prstGeom prst="rect">
                <a:avLst/>
              </a:prstGeom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82880" tIns="121920" rIns="182880" bIns="121920" rtlCol="0">
                <a:noAutofit/>
              </a:bodyPr>
              <a:lstStyle/>
              <a:p>
                <a:r>
                  <a:rPr lang="fr-FR" sz="1200" b="1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 </a:t>
                </a:r>
              </a:p>
              <a:p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M. </a:t>
                </a:r>
                <a:r>
                  <a:rPr lang="fr-FR" sz="1400" dirty="0" err="1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Eric</a:t>
                </a:r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 VORGER</a:t>
                </a:r>
              </a:p>
              <a:p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(14h15-14h20) </a:t>
                </a:r>
              </a:p>
              <a:p>
                <a:endParaRPr lang="fr-FR" sz="16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r>
                  <a:rPr lang="fr-FR" dirty="0" err="1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Kocliko</a:t>
                </a:r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  <a:p>
                <a:r>
                  <a:rPr lang="fr-FR" sz="1200" i="1" dirty="0">
                    <a:solidFill>
                      <a:prstClr val="black">
                        <a:lumMod val="100000"/>
                      </a:prstClr>
                    </a:solidFill>
                    <a:latin typeface="Marianne" panose="02000000000000000000" pitchFamily="2" charset="0"/>
                  </a:rPr>
                  <a:t>Président</a:t>
                </a:r>
              </a:p>
              <a:p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21" name="TextBox 4">
                <a:extLst>
                  <a:ext uri="{FF2B5EF4-FFF2-40B4-BE49-F238E27FC236}">
                    <a16:creationId xmlns:a16="http://schemas.microsoft.com/office/drawing/2014/main" id="{6B953F1C-118D-5CCF-506D-1071A75C88BE}"/>
                  </a:ext>
                </a:extLst>
              </p:cNvPr>
              <p:cNvSpPr txBox="1"/>
              <p:nvPr/>
            </p:nvSpPr>
            <p:spPr>
              <a:xfrm rot="16200000">
                <a:off x="-75634" y="1906961"/>
                <a:ext cx="1980220" cy="285466"/>
              </a:xfrm>
              <a:prstGeom prst="rect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fr-FR" sz="1600" dirty="0">
                    <a:solidFill>
                      <a:schemeClr val="bg1">
                        <a:lumMod val="95000"/>
                      </a:schemeClr>
                    </a:solidFill>
                    <a:latin typeface="Marianne" panose="02000000000000000000" pitchFamily="2" charset="0"/>
                  </a:rPr>
                  <a:t>Acteur émergent</a:t>
                </a:r>
              </a:p>
            </p:txBody>
          </p:sp>
          <p:sp>
            <p:nvSpPr>
              <p:cNvPr id="22" name="TextBox 5">
                <a:extLst>
                  <a:ext uri="{FF2B5EF4-FFF2-40B4-BE49-F238E27FC236}">
                    <a16:creationId xmlns:a16="http://schemas.microsoft.com/office/drawing/2014/main" id="{9E293138-18E0-7959-2729-1A970AC24060}"/>
                  </a:ext>
                </a:extLst>
              </p:cNvPr>
              <p:cNvSpPr txBox="1"/>
              <p:nvPr/>
            </p:nvSpPr>
            <p:spPr>
              <a:xfrm rot="16200000">
                <a:off x="126440" y="1993427"/>
                <a:ext cx="1980221" cy="112533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 w="3175" cap="flat" cmpd="sng" algn="ctr">
                <a:solidFill>
                  <a:schemeClr val="accent1">
                    <a:lumMod val="10000"/>
                    <a:lumOff val="9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>
                <a:noAutofit/>
              </a:bodyPr>
              <a:lstStyle/>
              <a:p>
                <a:endParaRPr lang="fr-FR" sz="1200">
                  <a:solidFill>
                    <a:schemeClr val="bg1"/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23" name="Isosceles Triangle 6">
                <a:extLst>
                  <a:ext uri="{FF2B5EF4-FFF2-40B4-BE49-F238E27FC236}">
                    <a16:creationId xmlns:a16="http://schemas.microsoft.com/office/drawing/2014/main" id="{10D71AFE-B3FC-27D4-CB85-AE87C73EBA41}"/>
                  </a:ext>
                </a:extLst>
              </p:cNvPr>
              <p:cNvSpPr/>
              <p:nvPr/>
            </p:nvSpPr>
            <p:spPr>
              <a:xfrm rot="5400000">
                <a:off x="1007001" y="1241353"/>
                <a:ext cx="216024" cy="115607"/>
              </a:xfrm>
              <a:prstGeom prst="triangle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6350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fr-FR" sz="120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endParaRPr>
              </a:p>
            </p:txBody>
          </p:sp>
        </p:grpSp>
        <p:grpSp>
          <p:nvGrpSpPr>
            <p:cNvPr id="24" name="Group 92">
              <a:extLst>
                <a:ext uri="{FF2B5EF4-FFF2-40B4-BE49-F238E27FC236}">
                  <a16:creationId xmlns:a16="http://schemas.microsoft.com/office/drawing/2014/main" id="{4DD4C2CA-F80F-595A-79C0-0D33325A5B2E}"/>
                </a:ext>
              </a:extLst>
            </p:cNvPr>
            <p:cNvGrpSpPr>
              <a:grpSpLocks/>
            </p:cNvGrpSpPr>
            <p:nvPr/>
          </p:nvGrpSpPr>
          <p:grpSpPr>
            <a:xfrm>
              <a:off x="3316609" y="4116474"/>
              <a:ext cx="2632583" cy="2002437"/>
              <a:chOff x="771743" y="1059582"/>
              <a:chExt cx="2432795" cy="1980222"/>
            </a:xfrm>
          </p:grpSpPr>
          <p:sp useBgFill="1">
            <p:nvSpPr>
              <p:cNvPr id="25" name="TextBox 3">
                <a:extLst>
                  <a:ext uri="{FF2B5EF4-FFF2-40B4-BE49-F238E27FC236}">
                    <a16:creationId xmlns:a16="http://schemas.microsoft.com/office/drawing/2014/main" id="{2ADD2826-08D0-ADCA-A034-39074FDBDE17}"/>
                  </a:ext>
                </a:extLst>
              </p:cNvPr>
              <p:cNvSpPr txBox="1"/>
              <p:nvPr/>
            </p:nvSpPr>
            <p:spPr>
              <a:xfrm>
                <a:off x="1171910" y="1059582"/>
                <a:ext cx="2032628" cy="1980222"/>
              </a:xfrm>
              <a:prstGeom prst="rect">
                <a:avLst/>
              </a:prstGeom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82880" tIns="121920" rIns="182880" bIns="121920" rtlCol="0">
                <a:noAutofit/>
              </a:bodyPr>
              <a:lstStyle/>
              <a:p>
                <a:endParaRPr lang="fr-FR" sz="1200" b="1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M. Romain THIVET</a:t>
                </a:r>
              </a:p>
              <a:p>
                <a:pPr lvl="0"/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(14h20-14h25) </a:t>
                </a:r>
              </a:p>
              <a:p>
                <a:endParaRPr lang="fr-FR" sz="11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endParaRPr lang="fr-FR" sz="11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r>
                  <a:rPr lang="fr-FR" dirty="0" err="1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Ecojoko</a:t>
                </a:r>
                <a:endParaRPr lang="fr-FR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pPr algn="just"/>
                <a:r>
                  <a:rPr lang="fr-FR" sz="1200" i="1" dirty="0">
                    <a:solidFill>
                      <a:prstClr val="black">
                        <a:lumMod val="100000"/>
                      </a:prstClr>
                    </a:solidFill>
                    <a:latin typeface="Marianne" panose="02000000000000000000" pitchFamily="2" charset="0"/>
                  </a:rPr>
                  <a:t>Responsable des partenariats, et de la vente aux entreprises</a:t>
                </a:r>
              </a:p>
              <a:p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26" name="TextBox 4">
                <a:extLst>
                  <a:ext uri="{FF2B5EF4-FFF2-40B4-BE49-F238E27FC236}">
                    <a16:creationId xmlns:a16="http://schemas.microsoft.com/office/drawing/2014/main" id="{EE3E309C-ED85-6AE8-FBD1-8C46EED9059B}"/>
                  </a:ext>
                </a:extLst>
              </p:cNvPr>
              <p:cNvSpPr txBox="1"/>
              <p:nvPr/>
            </p:nvSpPr>
            <p:spPr>
              <a:xfrm rot="16200000">
                <a:off x="-75634" y="1906961"/>
                <a:ext cx="1980220" cy="285466"/>
              </a:xfrm>
              <a:prstGeom prst="rect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fr-FR" sz="1600" dirty="0">
                    <a:solidFill>
                      <a:schemeClr val="bg1">
                        <a:lumMod val="95000"/>
                      </a:schemeClr>
                    </a:solidFill>
                    <a:latin typeface="Marianne" panose="02000000000000000000" pitchFamily="2" charset="0"/>
                  </a:rPr>
                  <a:t>Acteur émergent</a:t>
                </a:r>
              </a:p>
            </p:txBody>
          </p:sp>
          <p:sp>
            <p:nvSpPr>
              <p:cNvPr id="27" name="TextBox 5">
                <a:extLst>
                  <a:ext uri="{FF2B5EF4-FFF2-40B4-BE49-F238E27FC236}">
                    <a16:creationId xmlns:a16="http://schemas.microsoft.com/office/drawing/2014/main" id="{630A2901-EB3C-90B8-C601-1439418627A7}"/>
                  </a:ext>
                </a:extLst>
              </p:cNvPr>
              <p:cNvSpPr txBox="1"/>
              <p:nvPr/>
            </p:nvSpPr>
            <p:spPr>
              <a:xfrm rot="16200000">
                <a:off x="126440" y="1993427"/>
                <a:ext cx="1980221" cy="112533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 w="3175" cap="flat" cmpd="sng" algn="ctr">
                <a:solidFill>
                  <a:schemeClr val="accent1">
                    <a:lumMod val="10000"/>
                    <a:lumOff val="9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>
                <a:noAutofit/>
              </a:bodyPr>
              <a:lstStyle/>
              <a:p>
                <a:endParaRPr lang="fr-FR" sz="1200">
                  <a:solidFill>
                    <a:schemeClr val="bg1"/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28" name="Isosceles Triangle 6">
                <a:extLst>
                  <a:ext uri="{FF2B5EF4-FFF2-40B4-BE49-F238E27FC236}">
                    <a16:creationId xmlns:a16="http://schemas.microsoft.com/office/drawing/2014/main" id="{6BCA7AA7-708A-28BD-9842-14FA20B22DDB}"/>
                  </a:ext>
                </a:extLst>
              </p:cNvPr>
              <p:cNvSpPr/>
              <p:nvPr/>
            </p:nvSpPr>
            <p:spPr>
              <a:xfrm rot="5400000">
                <a:off x="1007001" y="1241353"/>
                <a:ext cx="216024" cy="115607"/>
              </a:xfrm>
              <a:prstGeom prst="triangle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6350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fr-FR" sz="120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endParaRPr>
              </a:p>
            </p:txBody>
          </p:sp>
        </p:grpSp>
        <p:grpSp>
          <p:nvGrpSpPr>
            <p:cNvPr id="29" name="Group 92">
              <a:extLst>
                <a:ext uri="{FF2B5EF4-FFF2-40B4-BE49-F238E27FC236}">
                  <a16:creationId xmlns:a16="http://schemas.microsoft.com/office/drawing/2014/main" id="{D37384DC-3211-26DE-CFA5-54E1CD4D8DC0}"/>
                </a:ext>
              </a:extLst>
            </p:cNvPr>
            <p:cNvGrpSpPr>
              <a:grpSpLocks/>
            </p:cNvGrpSpPr>
            <p:nvPr/>
          </p:nvGrpSpPr>
          <p:grpSpPr>
            <a:xfrm>
              <a:off x="6069986" y="4099367"/>
              <a:ext cx="2753375" cy="2019544"/>
              <a:chOff x="771743" y="1059582"/>
              <a:chExt cx="2544419" cy="1980222"/>
            </a:xfrm>
          </p:grpSpPr>
          <p:sp useBgFill="1">
            <p:nvSpPr>
              <p:cNvPr id="30" name="TextBox 3">
                <a:extLst>
                  <a:ext uri="{FF2B5EF4-FFF2-40B4-BE49-F238E27FC236}">
                    <a16:creationId xmlns:a16="http://schemas.microsoft.com/office/drawing/2014/main" id="{13ADBA0B-A298-B16E-2943-DD2BDCEFB820}"/>
                  </a:ext>
                </a:extLst>
              </p:cNvPr>
              <p:cNvSpPr txBox="1"/>
              <p:nvPr/>
            </p:nvSpPr>
            <p:spPr>
              <a:xfrm>
                <a:off x="1171909" y="1059582"/>
                <a:ext cx="2144253" cy="1980222"/>
              </a:xfrm>
              <a:prstGeom prst="rect">
                <a:avLst/>
              </a:prstGeom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82880" tIns="121920" rIns="182880" bIns="121920" rtlCol="0">
                <a:noAutofit/>
              </a:bodyPr>
              <a:lstStyle/>
              <a:p>
                <a:r>
                  <a:rPr lang="fr-FR" sz="1200" b="1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 </a:t>
                </a:r>
              </a:p>
              <a:p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M. Jeremy AMORELLA</a:t>
                </a:r>
              </a:p>
              <a:p>
                <a:pPr lvl="0"/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(14h25-14h30) </a:t>
                </a:r>
              </a:p>
              <a:p>
                <a:endParaRPr lang="fr-FR" sz="12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  <a:p>
                <a:r>
                  <a:rPr lang="fr-FR" dirty="0" err="1">
                    <a:solidFill>
                      <a:prstClr val="black">
                        <a:lumMod val="100000"/>
                      </a:prstClr>
                    </a:solidFill>
                    <a:latin typeface="Marianne" panose="02000000000000000000" pitchFamily="2" charset="0"/>
                  </a:rPr>
                  <a:t>Caldya</a:t>
                </a:r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  <a:p>
                <a:r>
                  <a:rPr lang="fr-FR" sz="1200" i="1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CEO</a:t>
                </a:r>
              </a:p>
              <a:p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31" name="TextBox 4">
                <a:extLst>
                  <a:ext uri="{FF2B5EF4-FFF2-40B4-BE49-F238E27FC236}">
                    <a16:creationId xmlns:a16="http://schemas.microsoft.com/office/drawing/2014/main" id="{C3FBB183-A686-1DFF-CD41-76E0E160690E}"/>
                  </a:ext>
                </a:extLst>
              </p:cNvPr>
              <p:cNvSpPr txBox="1"/>
              <p:nvPr/>
            </p:nvSpPr>
            <p:spPr>
              <a:xfrm rot="16200000">
                <a:off x="-75634" y="1906961"/>
                <a:ext cx="1980220" cy="285466"/>
              </a:xfrm>
              <a:prstGeom prst="rect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fr-FR" sz="1600" dirty="0">
                    <a:solidFill>
                      <a:schemeClr val="bg1">
                        <a:lumMod val="95000"/>
                      </a:schemeClr>
                    </a:solidFill>
                    <a:latin typeface="Marianne" panose="02000000000000000000" pitchFamily="2" charset="0"/>
                  </a:rPr>
                  <a:t>Acteur émergent</a:t>
                </a:r>
              </a:p>
            </p:txBody>
          </p:sp>
          <p:sp>
            <p:nvSpPr>
              <p:cNvPr id="32" name="TextBox 5">
                <a:extLst>
                  <a:ext uri="{FF2B5EF4-FFF2-40B4-BE49-F238E27FC236}">
                    <a16:creationId xmlns:a16="http://schemas.microsoft.com/office/drawing/2014/main" id="{397F8667-DB29-9E71-B322-AF3E16FFA6A9}"/>
                  </a:ext>
                </a:extLst>
              </p:cNvPr>
              <p:cNvSpPr txBox="1"/>
              <p:nvPr/>
            </p:nvSpPr>
            <p:spPr>
              <a:xfrm rot="16200000">
                <a:off x="126440" y="1993427"/>
                <a:ext cx="1980221" cy="112533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 w="3175" cap="flat" cmpd="sng" algn="ctr">
                <a:solidFill>
                  <a:schemeClr val="accent1">
                    <a:lumMod val="10000"/>
                    <a:lumOff val="9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>
                <a:noAutofit/>
              </a:bodyPr>
              <a:lstStyle/>
              <a:p>
                <a:endParaRPr lang="fr-FR" sz="1200">
                  <a:solidFill>
                    <a:schemeClr val="bg1"/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33" name="Isosceles Triangle 6">
                <a:extLst>
                  <a:ext uri="{FF2B5EF4-FFF2-40B4-BE49-F238E27FC236}">
                    <a16:creationId xmlns:a16="http://schemas.microsoft.com/office/drawing/2014/main" id="{9C92C450-FB8F-26A3-311A-12FA87103281}"/>
                  </a:ext>
                </a:extLst>
              </p:cNvPr>
              <p:cNvSpPr/>
              <p:nvPr/>
            </p:nvSpPr>
            <p:spPr>
              <a:xfrm rot="5400000">
                <a:off x="1007001" y="1241353"/>
                <a:ext cx="216024" cy="115607"/>
              </a:xfrm>
              <a:prstGeom prst="triangle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6350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fr-FR" sz="120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endParaRPr>
              </a:p>
            </p:txBody>
          </p:sp>
        </p:grpSp>
        <p:grpSp>
          <p:nvGrpSpPr>
            <p:cNvPr id="35" name="Group 92">
              <a:extLst>
                <a:ext uri="{FF2B5EF4-FFF2-40B4-BE49-F238E27FC236}">
                  <a16:creationId xmlns:a16="http://schemas.microsoft.com/office/drawing/2014/main" id="{D37384DC-3211-26DE-CFA5-54E1CD4D8DC0}"/>
                </a:ext>
              </a:extLst>
            </p:cNvPr>
            <p:cNvGrpSpPr>
              <a:grpSpLocks/>
            </p:cNvGrpSpPr>
            <p:nvPr/>
          </p:nvGrpSpPr>
          <p:grpSpPr>
            <a:xfrm>
              <a:off x="8944153" y="4082260"/>
              <a:ext cx="2632583" cy="2036651"/>
              <a:chOff x="771743" y="1059582"/>
              <a:chExt cx="2432794" cy="1980222"/>
            </a:xfrm>
          </p:grpSpPr>
          <p:sp useBgFill="1">
            <p:nvSpPr>
              <p:cNvPr id="36" name="TextBox 3">
                <a:extLst>
                  <a:ext uri="{FF2B5EF4-FFF2-40B4-BE49-F238E27FC236}">
                    <a16:creationId xmlns:a16="http://schemas.microsoft.com/office/drawing/2014/main" id="{13ADBA0B-A298-B16E-2943-DD2BDCEFB820}"/>
                  </a:ext>
                </a:extLst>
              </p:cNvPr>
              <p:cNvSpPr txBox="1"/>
              <p:nvPr/>
            </p:nvSpPr>
            <p:spPr>
              <a:xfrm>
                <a:off x="1171909" y="1059582"/>
                <a:ext cx="2032628" cy="1980222"/>
              </a:xfrm>
              <a:prstGeom prst="rect">
                <a:avLst/>
              </a:prstGeom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82880" tIns="121920" rIns="182880" bIns="121920" rtlCol="0">
                <a:noAutofit/>
              </a:bodyPr>
              <a:lstStyle/>
              <a:p>
                <a:r>
                  <a:rPr lang="fr-FR" sz="1200" b="1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 </a:t>
                </a:r>
              </a:p>
              <a:p>
                <a:r>
                  <a:rPr lang="fr-FR" sz="1400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M. Charles </a:t>
                </a:r>
                <a:r>
                  <a:rPr lang="fr-FR" sz="1400" dirty="0" err="1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Gourio</a:t>
                </a:r>
                <a:endParaRPr lang="fr-FR" sz="14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pPr lvl="0"/>
                <a:r>
                  <a:rPr lang="fr-FR" sz="1400" dirty="0">
                    <a:solidFill>
                      <a:srgbClr val="000000">
                        <a:lumMod val="100000"/>
                      </a:srgbClr>
                    </a:solidFill>
                    <a:latin typeface="Marianne" panose="02000000000000000000" pitchFamily="2" charset="0"/>
                  </a:rPr>
                  <a:t>(14h30-14h35) </a:t>
                </a:r>
              </a:p>
              <a:p>
                <a:endParaRPr lang="fr-FR" sz="12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endParaRPr lang="fr-FR" sz="1200" dirty="0">
                  <a:solidFill>
                    <a:schemeClr val="tx1">
                      <a:lumMod val="100000"/>
                    </a:schemeClr>
                  </a:solidFill>
                  <a:latin typeface="Marianne" panose="02000000000000000000" pitchFamily="2" charset="0"/>
                </a:endParaRPr>
              </a:p>
              <a:p>
                <a:r>
                  <a:rPr lang="fr-FR" dirty="0">
                    <a:solidFill>
                      <a:prstClr val="black">
                        <a:lumMod val="100000"/>
                      </a:prstClr>
                    </a:solidFill>
                    <a:latin typeface="Marianne" panose="02000000000000000000" pitchFamily="2" charset="0"/>
                  </a:rPr>
                  <a:t>Smart Impulse</a:t>
                </a:r>
              </a:p>
              <a:p>
                <a:r>
                  <a:rPr lang="fr-FR" sz="1200" i="1" dirty="0">
                    <a:solidFill>
                      <a:schemeClr val="tx1">
                        <a:lumMod val="100000"/>
                      </a:schemeClr>
                    </a:solidFill>
                    <a:latin typeface="Marianne" panose="02000000000000000000" pitchFamily="2" charset="0"/>
                  </a:rPr>
                  <a:t>Co-fondateur et CEO</a:t>
                </a:r>
              </a:p>
              <a:p>
                <a:endParaRPr lang="fr-FR" dirty="0">
                  <a:solidFill>
                    <a:prstClr val="black">
                      <a:lumMod val="100000"/>
                    </a:prstClr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37" name="TextBox 4">
                <a:extLst>
                  <a:ext uri="{FF2B5EF4-FFF2-40B4-BE49-F238E27FC236}">
                    <a16:creationId xmlns:a16="http://schemas.microsoft.com/office/drawing/2014/main" id="{C3FBB183-A686-1DFF-CD41-76E0E160690E}"/>
                  </a:ext>
                </a:extLst>
              </p:cNvPr>
              <p:cNvSpPr txBox="1"/>
              <p:nvPr/>
            </p:nvSpPr>
            <p:spPr>
              <a:xfrm rot="16200000">
                <a:off x="-75634" y="1906961"/>
                <a:ext cx="1980220" cy="285466"/>
              </a:xfrm>
              <a:prstGeom prst="rect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3175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 anchor="ctr">
                <a:noAutofit/>
              </a:bodyPr>
              <a:lstStyle/>
              <a:p>
                <a:r>
                  <a:rPr lang="fr-FR" sz="1600" dirty="0">
                    <a:solidFill>
                      <a:schemeClr val="bg1">
                        <a:lumMod val="95000"/>
                      </a:schemeClr>
                    </a:solidFill>
                    <a:latin typeface="Marianne" panose="02000000000000000000" pitchFamily="2" charset="0"/>
                  </a:rPr>
                  <a:t>Acteur émergent</a:t>
                </a:r>
              </a:p>
            </p:txBody>
          </p:sp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397F8667-DB29-9E71-B322-AF3E16FFA6A9}"/>
                  </a:ext>
                </a:extLst>
              </p:cNvPr>
              <p:cNvSpPr txBox="1"/>
              <p:nvPr/>
            </p:nvSpPr>
            <p:spPr>
              <a:xfrm rot="16200000">
                <a:off x="126440" y="1993427"/>
                <a:ext cx="1980221" cy="112533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 w="3175" cap="flat" cmpd="sng" algn="ctr">
                <a:solidFill>
                  <a:schemeClr val="accent1">
                    <a:lumMod val="10000"/>
                    <a:lumOff val="9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rtlCol="0">
                <a:noAutofit/>
              </a:bodyPr>
              <a:lstStyle/>
              <a:p>
                <a:endParaRPr lang="fr-FR" sz="1200">
                  <a:solidFill>
                    <a:schemeClr val="bg1"/>
                  </a:solidFill>
                  <a:latin typeface="Marianne" panose="02000000000000000000" pitchFamily="2" charset="0"/>
                </a:endParaRPr>
              </a:p>
            </p:txBody>
          </p:sp>
          <p:sp>
            <p:nvSpPr>
              <p:cNvPr id="39" name="Isosceles Triangle 6">
                <a:extLst>
                  <a:ext uri="{FF2B5EF4-FFF2-40B4-BE49-F238E27FC236}">
                    <a16:creationId xmlns:a16="http://schemas.microsoft.com/office/drawing/2014/main" id="{9C92C450-FB8F-26A3-311A-12FA87103281}"/>
                  </a:ext>
                </a:extLst>
              </p:cNvPr>
              <p:cNvSpPr/>
              <p:nvPr/>
            </p:nvSpPr>
            <p:spPr>
              <a:xfrm rot="5400000">
                <a:off x="1007001" y="1241353"/>
                <a:ext cx="216024" cy="115607"/>
              </a:xfrm>
              <a:prstGeom prst="triangle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 w="6350" cap="flat" cmpd="sng" algn="ctr">
                <a:solidFill>
                  <a:schemeClr val="accent1">
                    <a:lumMod val="75000"/>
                    <a:lumOff val="2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fr-FR" sz="1200">
                  <a:solidFill>
                    <a:schemeClr val="bg1">
                      <a:lumMod val="95000"/>
                    </a:schemeClr>
                  </a:solidFill>
                  <a:latin typeface="Marianne" panose="02000000000000000000" pitchFamily="2" charset="0"/>
                </a:endParaRPr>
              </a:p>
            </p:txBody>
          </p:sp>
        </p:grpSp>
      </p:grpSp>
      <p:sp>
        <p:nvSpPr>
          <p:cNvPr id="2" name="TextBox 22">
            <a:extLst>
              <a:ext uri="{FF2B5EF4-FFF2-40B4-BE49-F238E27FC236}">
                <a16:creationId xmlns:a16="http://schemas.microsoft.com/office/drawing/2014/main" id="{36E3D444-3FF5-5341-7E0F-D56DB7076F87}"/>
              </a:ext>
            </a:extLst>
          </p:cNvPr>
          <p:cNvSpPr txBox="1">
            <a:spLocks/>
          </p:cNvSpPr>
          <p:nvPr/>
        </p:nvSpPr>
        <p:spPr bwMode="gray">
          <a:xfrm>
            <a:off x="2300462" y="223979"/>
            <a:ext cx="973512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defRPr/>
            </a:pPr>
            <a:r>
              <a:rPr lang="fr-FR" sz="2400" b="1" dirty="0">
                <a:solidFill>
                  <a:srgbClr val="008260"/>
                </a:solidFill>
                <a:latin typeface="Marianne" panose="02000000000000000000" pitchFamily="2" charset="0"/>
              </a:rPr>
              <a:t>Prises de parole autour des besoins des entreprises et acteurs émergents </a:t>
            </a:r>
          </a:p>
        </p:txBody>
      </p:sp>
    </p:spTree>
    <p:extLst>
      <p:ext uri="{BB962C8B-B14F-4D97-AF65-F5344CB8AC3E}">
        <p14:creationId xmlns:p14="http://schemas.microsoft.com/office/powerpoint/2010/main" val="326751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transparency [0]&quot; Source=&quot;Group 28&quot; /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6 [2]&quot; Source=&quot;Group 28&quot; /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purple [3]&quot; Source=&quot;Group 28&quot; /&gt;"/>
  <p:tag name="TEMPLAFYSLIDEID" val="63708727487484662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3]&quot; Source=&quot;Group 28&quot; /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transparency [0]&quot; Source=&quot;Group 28&quot; /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0]&quot; Source=&quot;Group 28&quot; /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circle-purple [2]&quot; Source=&quot;Group 28&quot; /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6 [2]&quot; Source=&quot;Group 28&quot; /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purple [3]&quot; Source=&quot;Group 28&quot; /&gt;"/>
  <p:tag name="TEMPLAFYSLIDEID" val="63708727487484662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3]&quot; Source=&quot;Group 28&quot; /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transparency [0]&quot; Source=&quot;Group 28&quot; /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0]&quot; Source=&quot;Group 28&quot; /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0]&quot; Source=&quot;Group 28&quot; /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circle-purple [2]&quot; Source=&quot;Group 28&quot; /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6 [2]&quot; Source=&quot;Group 28&quot; /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purple [3]&quot; Source=&quot;Group 28&quot; /&gt;"/>
  <p:tag name="TEMPLAFYSLIDEID" val="63708727487484662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3]&quot; Source=&quot;Group 28&quot; /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7112535577975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pernelle.mussot\AppData\Local\Temp\Templafy\PowerPointVsto\Assets\d7a737c3-0c04-46ea-aa7a-b0d1b6b57c30.jpe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circle-purple [2]&quot; Source=&quot;Group 28&quot; /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6 [2]&quot; Source=&quot;Group 28&quot; /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purple [3]&quot; Source=&quot;Group 28&quot; /&gt;"/>
  <p:tag name="TEMPLAFYSLIDEID" val="63708727487484662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3]&quot; Source=&quot;Group 28&quot; /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transparency [0]&quot; Source=&quot;Group 28&quot; /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Graphic 43 [0]&quot; Source=&quot;Group 28&quot; /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80b8a682-20f4-4dff-8040-a7936bd625ef&quot; /&gt;"/>
  <p:tag name="SP_POWERSHAPE" val="&lt;PowerShapeTag ClassVersion=&quot;0&quot; GUID=&quot;a58ac4ea-193c-40fd-a1e8-915fa9bf1501&quot; IsConsolidated=&quot;False&quot; IsTopLevel=&quot;False&quot; Layer=&quot;Background-circle-purple [2]&quot; Source=&quot;Group 28&quot; /&gt;"/>
</p:tagLst>
</file>

<file path=ppt/theme/theme1.xml><?xml version="1.0" encoding="utf-8"?>
<a:theme xmlns:a="http://schemas.openxmlformats.org/drawingml/2006/main" name="2_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roups X - Document" ma:contentTypeID="0x0101002FECBCFE27A94FA4A49D56DA0627A7A7008E41816960458A4C93D4A7A4F3755CA5" ma:contentTypeVersion="20" ma:contentTypeDescription="Content type used in default document library in Groups for external groups (no extra fields for metadata provided)" ma:contentTypeScope="" ma:versionID="c4ceb65bf082fb6caac6628b606720ce">
  <xsd:schema xmlns:xsd="http://www.w3.org/2001/XMLSchema" xmlns:xs="http://www.w3.org/2001/XMLSchema" xmlns:p="http://schemas.microsoft.com/office/2006/metadata/properties" xmlns:ns1="http://schemas.microsoft.com/sharepoint/v3" xmlns:ns2="084ec105-2884-4aaf-80cf-206568a57bc6" xmlns:ns3="395e6358-c72e-4c4b-8255-9d1e2b31b787" targetNamespace="http://schemas.microsoft.com/office/2006/metadata/properties" ma:root="true" ma:fieldsID="1bda80bd398fb73f8da5ac5406de9125" ns1:_="" ns2:_="" ns3:_="">
    <xsd:import namespace="http://schemas.microsoft.com/sharepoint/v3"/>
    <xsd:import namespace="084ec105-2884-4aaf-80cf-206568a57bc6"/>
    <xsd:import namespace="395e6358-c72e-4c4b-8255-9d1e2b31b787"/>
    <xsd:element name="properties">
      <xsd:complexType>
        <xsd:sequence>
          <xsd:element name="documentManagement">
            <xsd:complexType>
              <xsd:all>
                <xsd:element ref="ns1:Editor" minOccurs="0"/>
                <xsd:element ref="ns1:_UIVersionString" minOccurs="0"/>
                <xsd:element ref="ns2:WS_KM" minOccurs="0"/>
                <xsd:element ref="ns2:TaxKeywordTaxHTField" minOccurs="0"/>
                <xsd:element ref="ns2:TaxCatchAll" minOccurs="0"/>
                <xsd:element ref="ns2:TaxCatchAllLabel" minOccurs="0"/>
                <xsd:element ref="ns2:i51f003d86e044fa8787db0c1fd77971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ditor" ma:index="1" nillable="true" ma:displayName="Modifié par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UIVersionString" ma:index="2" nillable="true" ma:displayName="Version" ma:internalName="_UIVersionString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ec105-2884-4aaf-80cf-206568a57bc6" elementFormDefault="qualified">
    <xsd:import namespace="http://schemas.microsoft.com/office/2006/documentManagement/types"/>
    <xsd:import namespace="http://schemas.microsoft.com/office/infopath/2007/PartnerControls"/>
    <xsd:element name="WS_KM" ma:index="3" nillable="true" ma:displayName="KM" ma:default="0" ma:description="" ma:internalName="WS_KM">
      <xsd:simpleType>
        <xsd:restriction base="dms:Boolean"/>
      </xsd:simpleType>
    </xsd:element>
    <xsd:element name="TaxKeywordTaxHTField" ma:index="8" nillable="true" ma:taxonomy="true" ma:internalName="TaxKeywordTaxHTField" ma:taxonomyFieldName="TaxKeyword" ma:displayName="Mots clés d’entreprise" ma:fieldId="{23f27201-bee3-471e-b2e7-b64fd8b7ca38}" ma:taxonomyMulti="true" ma:sspId="f9efb03f-e9de-4143-b61f-0d56fef76e3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801ba055-0356-4bd4-9648-da3fd194647a}" ma:internalName="TaxCatchAll" ma:showField="CatchAllData" ma:web="084ec105-2884-4aaf-80cf-206568a57b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801ba055-0356-4bd4-9648-da3fd194647a}" ma:internalName="TaxCatchAllLabel" ma:readOnly="true" ma:showField="CatchAllDataLabel" ma:web="084ec105-2884-4aaf-80cf-206568a57b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51f003d86e044fa8787db0c1fd77971" ma:index="15" nillable="true" ma:taxonomy="true" ma:internalName="i51f003d86e044fa8787db0c1fd77971" ma:taxonomyFieldName="WSDocumentType" ma:displayName="Type de document" ma:fieldId="{251f003d-86e0-44fa-8787-db0c1fd77971}" ma:sspId="f9efb03f-e9de-4143-b61f-0d56fef76e3e" ma:termSetId="401140da-6a5d-431c-946b-19bb8ebb57b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e6358-c72e-4c4b-8255-9d1e2b31b7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9efb03f-e9de-4143-b61f-0d56fef76e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ype de contenu"/>
        <xsd:element ref="dc:title" minOccurs="0" maxOccurs="1" ma:index="16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84ec105-2884-4aaf-80cf-206568a57bc6">
      <UserInfo>
        <DisplayName/>
        <AccountId xsi:nil="true"/>
        <AccountType/>
      </UserInfo>
    </SharedWithUsers>
    <lcf76f155ced4ddcb4097134ff3c332f xmlns="395e6358-c72e-4c4b-8255-9d1e2b31b787">
      <Terms xmlns="http://schemas.microsoft.com/office/infopath/2007/PartnerControls"/>
    </lcf76f155ced4ddcb4097134ff3c332f>
    <TaxCatchAll xmlns="084ec105-2884-4aaf-80cf-206568a57bc6" xsi:nil="true"/>
    <TaxKeywordTaxHTField xmlns="084ec105-2884-4aaf-80cf-206568a57bc6">
      <Terms xmlns="http://schemas.microsoft.com/office/infopath/2007/PartnerControls"/>
    </TaxKeywordTaxHTField>
    <i51f003d86e044fa8787db0c1fd77971 xmlns="084ec105-2884-4aaf-80cf-206568a57bc6">
      <Terms xmlns="http://schemas.microsoft.com/office/infopath/2007/PartnerControls"/>
    </i51f003d86e044fa8787db0c1fd77971>
    <WS_KM xmlns="084ec105-2884-4aaf-80cf-206568a57bc6" xsi:nil="true"/>
  </documentManagement>
</p:properties>
</file>

<file path=customXml/itemProps1.xml><?xml version="1.0" encoding="utf-8"?>
<ds:datastoreItem xmlns:ds="http://schemas.openxmlformats.org/officeDocument/2006/customXml" ds:itemID="{9E1AD12D-4202-46B8-8345-A84CC16143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47936B-6FCF-41F6-ABA4-49937FF9CC4C}">
  <ds:schemaRefs>
    <ds:schemaRef ds:uri="084ec105-2884-4aaf-80cf-206568a57bc6"/>
    <ds:schemaRef ds:uri="395e6358-c72e-4c4b-8255-9d1e2b31b7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727917E-64A8-48AA-A511-A460BB1B84F7}">
  <ds:schemaRefs>
    <ds:schemaRef ds:uri="084ec105-2884-4aaf-80cf-206568a57bc6"/>
    <ds:schemaRef ds:uri="http://schemas.microsoft.com/sharepoint/v3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95e6358-c72e-4c4b-8255-9d1e2b31b78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1463</Words>
  <Application>Microsoft Office PowerPoint</Application>
  <PresentationFormat>Grand écran</PresentationFormat>
  <Paragraphs>199</Paragraphs>
  <Slides>11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Arial</vt:lpstr>
      <vt:lpstr>Calibri</vt:lpstr>
      <vt:lpstr>DejaVu Sans</vt:lpstr>
      <vt:lpstr>Marianne</vt:lpstr>
      <vt:lpstr>Open Sans</vt:lpstr>
      <vt:lpstr>Times New Roman</vt:lpstr>
      <vt:lpstr>Wingdings</vt:lpstr>
      <vt:lpstr>2_MINISTÈRIEL</vt:lpstr>
      <vt:lpstr>3_MINISTÈRIEL</vt:lpstr>
      <vt:lpstr>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LOEGEL Olga</dc:creator>
  <cp:lastModifiedBy>LEOBET Marc</cp:lastModifiedBy>
  <cp:revision>36</cp:revision>
  <dcterms:created xsi:type="dcterms:W3CDTF">2022-02-22T13:42:51Z</dcterms:created>
  <dcterms:modified xsi:type="dcterms:W3CDTF">2022-09-21T15:52:09Z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0x0101002FECBCFE27A94FA4A49D56DA0627A7A7008E41816960458A4C93D4A7A4F3755CA5</vt:lpwstr>
  </property>
  <property fmtid="{D5CDD505-2E9C-101B-9397-08002B2CF9AE}" pid="3" name="TaxKeyword">
    <vt:lpwstr/>
  </property>
  <property fmtid="{D5CDD505-2E9C-101B-9397-08002B2CF9AE}" pid="4" name="WSDocumentType">
    <vt:lpwstr/>
  </property>
  <property fmtid="{D5CDD505-2E9C-101B-9397-08002B2CF9AE}" pid="5" name="MSIP_Label_aa56c84a-c06d-4947-abf3-939e8bbae422_Enabled">
    <vt:lpwstr>true</vt:lpwstr>
  </property>
  <property fmtid="{D5CDD505-2E9C-101B-9397-08002B2CF9AE}" pid="6" name="MSIP_Label_aa56c84a-c06d-4947-abf3-939e8bbae422_SetDate">
    <vt:lpwstr>2022-03-18T09:33:01Z</vt:lpwstr>
  </property>
  <property fmtid="{D5CDD505-2E9C-101B-9397-08002B2CF9AE}" pid="7" name="MSIP_Label_aa56c84a-c06d-4947-abf3-939e8bbae422_Method">
    <vt:lpwstr>Privileged</vt:lpwstr>
  </property>
  <property fmtid="{D5CDD505-2E9C-101B-9397-08002B2CF9AE}" pid="8" name="MSIP_Label_aa56c84a-c06d-4947-abf3-939e8bbae422_Name">
    <vt:lpwstr>aa56c84a-c06d-4947-abf3-939e8bbae422</vt:lpwstr>
  </property>
  <property fmtid="{D5CDD505-2E9C-101B-9397-08002B2CF9AE}" pid="9" name="MSIP_Label_aa56c84a-c06d-4947-abf3-939e8bbae422_SiteId">
    <vt:lpwstr>5de96c96-c87c-4dce-aad9-f5c557b52ac1</vt:lpwstr>
  </property>
  <property fmtid="{D5CDD505-2E9C-101B-9397-08002B2CF9AE}" pid="10" name="MSIP_Label_aa56c84a-c06d-4947-abf3-939e8bbae422_ActionId">
    <vt:lpwstr>a086c1bf-2213-41fc-b5f8-35609fa6665f</vt:lpwstr>
  </property>
  <property fmtid="{D5CDD505-2E9C-101B-9397-08002B2CF9AE}" pid="11" name="MSIP_Label_aa56c84a-c06d-4947-abf3-939e8bbae422_ContentBits">
    <vt:lpwstr>0</vt:lpwstr>
  </property>
  <property fmtid="{D5CDD505-2E9C-101B-9397-08002B2CF9AE}" pid="12" name="MediaServiceImageTags">
    <vt:lpwstr/>
  </property>
</Properties>
</file>